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67" r:id="rId2"/>
  </p:sldMasterIdLst>
  <p:notesMasterIdLst>
    <p:notesMasterId r:id="rId106"/>
  </p:notesMasterIdLst>
  <p:handoutMasterIdLst>
    <p:handoutMasterId r:id="rId107"/>
  </p:handoutMasterIdLst>
  <p:sldIdLst>
    <p:sldId id="260" r:id="rId3"/>
    <p:sldId id="258" r:id="rId4"/>
    <p:sldId id="372" r:id="rId5"/>
    <p:sldId id="261" r:id="rId6"/>
    <p:sldId id="262" r:id="rId7"/>
    <p:sldId id="264" r:id="rId8"/>
    <p:sldId id="263" r:id="rId9"/>
    <p:sldId id="270" r:id="rId10"/>
    <p:sldId id="361" r:id="rId11"/>
    <p:sldId id="362" r:id="rId12"/>
    <p:sldId id="363" r:id="rId13"/>
    <p:sldId id="364" r:id="rId14"/>
    <p:sldId id="265" r:id="rId15"/>
    <p:sldId id="365" r:id="rId16"/>
    <p:sldId id="266" r:id="rId17"/>
    <p:sldId id="268" r:id="rId18"/>
    <p:sldId id="309" r:id="rId19"/>
    <p:sldId id="318" r:id="rId20"/>
    <p:sldId id="269" r:id="rId21"/>
    <p:sldId id="267" r:id="rId22"/>
    <p:sldId id="326" r:id="rId23"/>
    <p:sldId id="327" r:id="rId24"/>
    <p:sldId id="272" r:id="rId25"/>
    <p:sldId id="274" r:id="rId26"/>
    <p:sldId id="310" r:id="rId27"/>
    <p:sldId id="319" r:id="rId28"/>
    <p:sldId id="275" r:id="rId29"/>
    <p:sldId id="276" r:id="rId30"/>
    <p:sldId id="277" r:id="rId31"/>
    <p:sldId id="292" r:id="rId32"/>
    <p:sldId id="316" r:id="rId33"/>
    <p:sldId id="278" r:id="rId34"/>
    <p:sldId id="291" r:id="rId35"/>
    <p:sldId id="317" r:id="rId36"/>
    <p:sldId id="279" r:id="rId37"/>
    <p:sldId id="312" r:id="rId38"/>
    <p:sldId id="314" r:id="rId39"/>
    <p:sldId id="368" r:id="rId40"/>
    <p:sldId id="315" r:id="rId41"/>
    <p:sldId id="369" r:id="rId42"/>
    <p:sldId id="370" r:id="rId43"/>
    <p:sldId id="371" r:id="rId44"/>
    <p:sldId id="367" r:id="rId45"/>
    <p:sldId id="280" r:id="rId46"/>
    <p:sldId id="366" r:id="rId47"/>
    <p:sldId id="293" r:id="rId48"/>
    <p:sldId id="294" r:id="rId49"/>
    <p:sldId id="296" r:id="rId50"/>
    <p:sldId id="295" r:id="rId51"/>
    <p:sldId id="302" r:id="rId52"/>
    <p:sldId id="297" r:id="rId53"/>
    <p:sldId id="299" r:id="rId54"/>
    <p:sldId id="300" r:id="rId55"/>
    <p:sldId id="301" r:id="rId56"/>
    <p:sldId id="304" r:id="rId57"/>
    <p:sldId id="305" r:id="rId58"/>
    <p:sldId id="306" r:id="rId59"/>
    <p:sldId id="307" r:id="rId60"/>
    <p:sldId id="308" r:id="rId61"/>
    <p:sldId id="321" r:id="rId62"/>
    <p:sldId id="322" r:id="rId63"/>
    <p:sldId id="281" r:id="rId64"/>
    <p:sldId id="282" r:id="rId65"/>
    <p:sldId id="290" r:id="rId66"/>
    <p:sldId id="283" r:id="rId67"/>
    <p:sldId id="285" r:id="rId68"/>
    <p:sldId id="320" r:id="rId69"/>
    <p:sldId id="286" r:id="rId70"/>
    <p:sldId id="287" r:id="rId71"/>
    <p:sldId id="288" r:id="rId72"/>
    <p:sldId id="328" r:id="rId73"/>
    <p:sldId id="329" r:id="rId74"/>
    <p:sldId id="330" r:id="rId75"/>
    <p:sldId id="324" r:id="rId76"/>
    <p:sldId id="323" r:id="rId77"/>
    <p:sldId id="331" r:id="rId78"/>
    <p:sldId id="332" r:id="rId79"/>
    <p:sldId id="289" r:id="rId80"/>
    <p:sldId id="333" r:id="rId81"/>
    <p:sldId id="325" r:id="rId82"/>
    <p:sldId id="334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6" r:id="rId92"/>
    <p:sldId id="347" r:id="rId93"/>
    <p:sldId id="348" r:id="rId94"/>
    <p:sldId id="351" r:id="rId95"/>
    <p:sldId id="352" r:id="rId96"/>
    <p:sldId id="349" r:id="rId97"/>
    <p:sldId id="350" r:id="rId98"/>
    <p:sldId id="353" r:id="rId99"/>
    <p:sldId id="354" r:id="rId100"/>
    <p:sldId id="359" r:id="rId101"/>
    <p:sldId id="360" r:id="rId102"/>
    <p:sldId id="358" r:id="rId103"/>
    <p:sldId id="357" r:id="rId104"/>
    <p:sldId id="356" r:id="rId105"/>
  </p:sldIdLst>
  <p:sldSz cx="9144000" cy="6858000" type="screen4x3"/>
  <p:notesSz cx="6669088" cy="99282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FFFF66"/>
    <a:srgbClr val="FF3300"/>
    <a:srgbClr val="000000"/>
    <a:srgbClr val="E6A420"/>
    <a:srgbClr val="B2FF0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9" autoAdjust="0"/>
    <p:restoredTop sz="91743" autoAdjust="0"/>
  </p:normalViewPr>
  <p:slideViewPr>
    <p:cSldViewPr snapToGrid="0">
      <p:cViewPr varScale="1">
        <p:scale>
          <a:sx n="107" d="100"/>
          <a:sy n="107" d="100"/>
        </p:scale>
        <p:origin x="-20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63B7A8C-5FAF-49D3-84D1-BBA3090284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5410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7200F7-755B-49CD-AD68-167AAA8CED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801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4A08B2-FF09-49C7-A3A5-22E9F67F36C0}" type="slidenum">
              <a:rPr lang="hu-HU" smtClean="0"/>
              <a:pPr>
                <a:defRPr/>
              </a:pPr>
              <a:t>2</a:t>
            </a:fld>
            <a:endParaRPr lang="hu-HU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EE17FB-7688-4FCF-B52C-FDC04C26DD61}" type="slidenum">
              <a:rPr lang="hu-HU" smtClean="0"/>
              <a:pPr>
                <a:defRPr/>
              </a:pPr>
              <a:t>16</a:t>
            </a:fld>
            <a:endParaRPr 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35E9AC-5229-442E-9779-A376F32AE05B}" type="slidenum">
              <a:rPr lang="hu-HU" smtClean="0"/>
              <a:pPr>
                <a:defRPr/>
              </a:pPr>
              <a:t>17</a:t>
            </a:fld>
            <a:endParaRPr lang="hu-H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BC8EF2-8C37-4166-89CB-5A169332863C}" type="slidenum">
              <a:rPr lang="hu-HU" smtClean="0"/>
              <a:pPr>
                <a:defRPr/>
              </a:pPr>
              <a:t>18</a:t>
            </a:fld>
            <a:endParaRPr lang="hu-HU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00AAE1-ADED-470C-98A6-94CD951A8BF7}" type="slidenum">
              <a:rPr lang="hu-HU" smtClean="0"/>
              <a:pPr>
                <a:defRPr/>
              </a:pPr>
              <a:t>19</a:t>
            </a:fld>
            <a:endParaRPr lang="hu-HU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C4766-C38A-4CE8-A175-1E44C6A02CAE}" type="slidenum">
              <a:rPr lang="hu-HU" smtClean="0"/>
              <a:pPr>
                <a:defRPr/>
              </a:pPr>
              <a:t>20</a:t>
            </a:fld>
            <a:endParaRPr lang="hu-HU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B38A65-4F87-4600-98AB-9C941A351D42}" type="slidenum">
              <a:rPr lang="hu-HU" smtClean="0"/>
              <a:pPr>
                <a:defRPr/>
              </a:pPr>
              <a:t>21</a:t>
            </a:fld>
            <a:endParaRPr lang="hu-HU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6E9387-5E72-427E-AE0D-94CE48E911EB}" type="slidenum">
              <a:rPr lang="hu-HU" smtClean="0"/>
              <a:pPr>
                <a:defRPr/>
              </a:pPr>
              <a:t>22</a:t>
            </a:fld>
            <a:endParaRPr lang="hu-HU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058C42-E69F-4C0D-97BE-145021E6773F}" type="slidenum">
              <a:rPr lang="hu-HU" smtClean="0"/>
              <a:pPr>
                <a:defRPr/>
              </a:pPr>
              <a:t>23</a:t>
            </a:fld>
            <a:endParaRPr lang="hu-HU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6EDE64-0C83-4F2E-8D46-02BB5646EBB7}" type="slidenum">
              <a:rPr lang="hu-HU" smtClean="0"/>
              <a:pPr>
                <a:defRPr/>
              </a:pPr>
              <a:t>24</a:t>
            </a:fld>
            <a:endParaRPr lang="hu-HU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882A0-1037-4118-9137-BA83BEF54E62}" type="slidenum">
              <a:rPr lang="hu-HU" smtClean="0"/>
              <a:pPr>
                <a:defRPr/>
              </a:pPr>
              <a:t>25</a:t>
            </a:fld>
            <a:endParaRPr lang="hu-H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4A08B2-FF09-49C7-A3A5-22E9F67F36C0}" type="slidenum">
              <a:rPr lang="hu-HU" smtClean="0"/>
              <a:pPr>
                <a:defRPr/>
              </a:pPr>
              <a:t>3</a:t>
            </a:fld>
            <a:endParaRPr lang="hu-HU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EDBBF-8CD9-417A-B47C-45CFD34C1B51}" type="slidenum">
              <a:rPr lang="hu-HU" smtClean="0"/>
              <a:pPr>
                <a:defRPr/>
              </a:pPr>
              <a:t>26</a:t>
            </a:fld>
            <a:endParaRPr lang="hu-HU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240E3-103F-4419-AD4B-E1A7775C42C3}" type="slidenum">
              <a:rPr lang="hu-HU" smtClean="0"/>
              <a:pPr>
                <a:defRPr/>
              </a:pPr>
              <a:t>27</a:t>
            </a:fld>
            <a:endParaRPr lang="hu-HU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616CDC-243B-4444-99DB-9E7CD4A30DC2}" type="slidenum">
              <a:rPr lang="hu-HU" smtClean="0"/>
              <a:pPr>
                <a:defRPr/>
              </a:pPr>
              <a:t>28</a:t>
            </a:fld>
            <a:endParaRPr lang="hu-H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8D9F8-5C03-4F4C-BFFF-C33E04BA25CB}" type="slidenum">
              <a:rPr lang="hu-HU" smtClean="0"/>
              <a:pPr>
                <a:defRPr/>
              </a:pPr>
              <a:t>29</a:t>
            </a:fld>
            <a:endParaRPr lang="hu-HU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08C04-5D75-4E6C-BD5A-D08B73E4A565}" type="slidenum">
              <a:rPr lang="hu-HU" smtClean="0"/>
              <a:pPr>
                <a:defRPr/>
              </a:pPr>
              <a:t>30</a:t>
            </a:fld>
            <a:endParaRPr lang="hu-HU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3442C2-5E83-4A16-986A-45689C8E8537}" type="slidenum">
              <a:rPr lang="hu-HU" smtClean="0"/>
              <a:pPr>
                <a:defRPr/>
              </a:pPr>
              <a:t>31</a:t>
            </a:fld>
            <a:endParaRPr lang="hu-HU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1140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8D51D-E4D5-4496-80AA-CB8A4D7AB2CE}" type="slidenum">
              <a:rPr lang="hu-HU" smtClean="0"/>
              <a:pPr>
                <a:defRPr/>
              </a:pPr>
              <a:t>35</a:t>
            </a:fld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216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52064-535F-413E-B9F3-2EA9B4C3CEB9}" type="slidenum">
              <a:rPr lang="hu-HU" smtClean="0"/>
              <a:pPr>
                <a:defRPr/>
              </a:pPr>
              <a:t>36</a:t>
            </a:fld>
            <a:endParaRPr 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3188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D98D4-CFB3-4BF2-9238-0CBE293B9525}" type="slidenum">
              <a:rPr lang="hu-HU" smtClean="0"/>
              <a:pPr>
                <a:defRPr/>
              </a:pPr>
              <a:t>37</a:t>
            </a:fld>
            <a:endParaRPr 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85B54A-2775-411B-975F-BDE1C90A28EC}" type="slidenum">
              <a:rPr lang="hu-HU" smtClean="0"/>
              <a:pPr>
                <a:defRPr/>
              </a:pPr>
              <a:t>38</a:t>
            </a:fld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930-FA9C-485B-969A-D31386D7AC46}" type="slidenum">
              <a:rPr lang="hu-HU" smtClean="0"/>
              <a:pPr>
                <a:defRPr/>
              </a:pPr>
              <a:t>4</a:t>
            </a:fld>
            <a:endParaRPr lang="hu-HU" dirty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hu-HU" smtClean="0"/>
              <a:t>Elméleti tárgyaláshoz szükséges ideális építőelemek, fogalmak, módszerek áttekintése, amelyek a valós elektronikai rendszerek leírásához szükségesek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85B54A-2775-411B-975F-BDE1C90A28EC}" type="slidenum">
              <a:rPr lang="hu-HU" smtClean="0"/>
              <a:pPr>
                <a:defRPr/>
              </a:pPr>
              <a:t>39</a:t>
            </a:fld>
            <a:endParaRPr 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85B54A-2775-411B-975F-BDE1C90A28EC}" type="slidenum">
              <a:rPr lang="hu-HU" smtClean="0"/>
              <a:pPr>
                <a:defRPr/>
              </a:pPr>
              <a:t>40</a:t>
            </a:fld>
            <a:endParaRPr 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85B54A-2775-411B-975F-BDE1C90A28EC}" type="slidenum">
              <a:rPr lang="hu-HU" smtClean="0"/>
              <a:pPr>
                <a:defRPr/>
              </a:pPr>
              <a:t>41</a:t>
            </a:fld>
            <a:endParaRPr 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85B54A-2775-411B-975F-BDE1C90A28EC}" type="slidenum">
              <a:rPr lang="hu-HU" smtClean="0"/>
              <a:pPr>
                <a:defRPr/>
              </a:pPr>
              <a:t>42</a:t>
            </a:fld>
            <a:endParaRPr 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85B54A-2775-411B-975F-BDE1C90A28EC}" type="slidenum">
              <a:rPr lang="hu-HU" smtClean="0"/>
              <a:pPr>
                <a:defRPr/>
              </a:pPr>
              <a:t>43</a:t>
            </a:fld>
            <a:endParaRPr 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9D657-663B-4563-B134-80786BE78132}" type="slidenum">
              <a:rPr lang="hu-HU" smtClean="0"/>
              <a:pPr>
                <a:defRPr/>
              </a:pPr>
              <a:t>44</a:t>
            </a:fld>
            <a:endParaRPr 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18FE1-0BC3-4CF1-A581-93960E66EFA1}" type="slidenum">
              <a:rPr lang="hu-HU" smtClean="0"/>
              <a:pPr>
                <a:defRPr/>
              </a:pPr>
              <a:t>45</a:t>
            </a:fld>
            <a:endParaRPr lang="hu-HU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97044-F788-444E-B63E-C45AA93B5D2E}" type="slidenum">
              <a:rPr lang="hu-HU" smtClean="0"/>
              <a:pPr>
                <a:defRPr/>
              </a:pPr>
              <a:t>46</a:t>
            </a:fld>
            <a:endParaRPr lang="hu-HU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FC17F1-0053-4C71-A51C-7A24F3C96706}" type="slidenum">
              <a:rPr lang="hu-HU" smtClean="0"/>
              <a:pPr>
                <a:defRPr/>
              </a:pPr>
              <a:t>47</a:t>
            </a:fld>
            <a:endParaRPr lang="hu-HU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F13DA4-F93D-468F-AB0B-618F77029CD8}" type="slidenum">
              <a:rPr lang="hu-HU" smtClean="0"/>
              <a:pPr>
                <a:defRPr/>
              </a:pPr>
              <a:t>48</a:t>
            </a:fld>
            <a:endParaRPr lang="hu-HU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DB9B3-BEAB-41FA-B4E3-3FE9062323AA}" type="slidenum">
              <a:rPr lang="hu-HU" smtClean="0"/>
              <a:pPr>
                <a:defRPr/>
              </a:pPr>
              <a:t>5</a:t>
            </a:fld>
            <a:endParaRPr lang="hu-HU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E6B6D5-B1A9-4D9C-BA04-6CA333B0CE8D}" type="slidenum">
              <a:rPr lang="hu-HU" smtClean="0"/>
              <a:pPr>
                <a:defRPr/>
              </a:pPr>
              <a:t>49</a:t>
            </a:fld>
            <a:endParaRPr lang="hu-HU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C43FAB-7622-4FE7-B6E5-6844E2C1BFD2}" type="slidenum">
              <a:rPr lang="hu-HU" smtClean="0"/>
              <a:pPr>
                <a:defRPr/>
              </a:pPr>
              <a:t>50</a:t>
            </a:fld>
            <a:endParaRPr lang="hu-HU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283BE-4B4B-479C-979E-0414D1B1A68A}" type="slidenum">
              <a:rPr lang="hu-HU" smtClean="0"/>
              <a:pPr>
                <a:defRPr/>
              </a:pPr>
              <a:t>51</a:t>
            </a:fld>
            <a:endParaRPr lang="hu-HU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F962E-15F4-45A2-8E7D-70E1932A1B43}" type="slidenum">
              <a:rPr lang="hu-HU" smtClean="0"/>
              <a:pPr>
                <a:defRPr/>
              </a:pPr>
              <a:t>52</a:t>
            </a:fld>
            <a:endParaRPr lang="hu-HU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BC83D-F7D8-4DC8-B998-487C2DD4271D}" type="slidenum">
              <a:rPr lang="hu-HU" smtClean="0"/>
              <a:pPr>
                <a:defRPr/>
              </a:pPr>
              <a:t>53</a:t>
            </a:fld>
            <a:endParaRPr lang="hu-HU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74B44-C17F-49A1-A53A-8A651F656D9A}" type="slidenum">
              <a:rPr lang="hu-HU" smtClean="0"/>
              <a:pPr>
                <a:defRPr/>
              </a:pPr>
              <a:t>54</a:t>
            </a:fld>
            <a:endParaRPr lang="hu-HU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A729B-437E-4318-ADD3-B17B38B2B877}" type="slidenum">
              <a:rPr lang="hu-HU" smtClean="0"/>
              <a:pPr>
                <a:defRPr/>
              </a:pPr>
              <a:t>55</a:t>
            </a:fld>
            <a:endParaRPr lang="hu-HU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BEB980-46B1-43AC-8F22-66DFBBEE437F}" type="slidenum">
              <a:rPr lang="hu-HU" smtClean="0"/>
              <a:pPr>
                <a:defRPr/>
              </a:pPr>
              <a:t>56</a:t>
            </a:fld>
            <a:endParaRPr lang="hu-HU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A3A8C-CD26-43B3-8F86-C2A2A18C8115}" type="slidenum">
              <a:rPr lang="hu-HU" smtClean="0"/>
              <a:pPr>
                <a:defRPr/>
              </a:pPr>
              <a:t>57</a:t>
            </a:fld>
            <a:endParaRPr lang="hu-HU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19B69C-18B7-4953-B677-F3AF8C077E83}" type="slidenum">
              <a:rPr lang="hu-HU" smtClean="0"/>
              <a:pPr>
                <a:defRPr/>
              </a:pPr>
              <a:t>58</a:t>
            </a:fld>
            <a:endParaRPr lang="hu-HU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D01BD-78A4-44FA-90CA-3E2BF0F2E7FC}" type="slidenum">
              <a:rPr lang="hu-HU" smtClean="0"/>
              <a:pPr>
                <a:defRPr/>
              </a:pPr>
              <a:t>6</a:t>
            </a:fld>
            <a:endParaRPr lang="hu-HU" dirty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42B6F6-DDC1-41C4-9A6E-36F64BAB6FF8}" type="slidenum">
              <a:rPr lang="hu-HU" smtClean="0"/>
              <a:pPr>
                <a:defRPr/>
              </a:pPr>
              <a:t>59</a:t>
            </a:fld>
            <a:endParaRPr lang="hu-HU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29728-E5F3-4A12-A31A-D1C035FC053F}" type="slidenum">
              <a:rPr lang="hu-HU" smtClean="0"/>
              <a:pPr>
                <a:defRPr/>
              </a:pPr>
              <a:t>60</a:t>
            </a:fld>
            <a:endParaRPr lang="hu-HU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7987F-AE45-4429-8AFD-21383D6EF8C8}" type="slidenum">
              <a:rPr lang="hu-HU" smtClean="0"/>
              <a:pPr>
                <a:defRPr/>
              </a:pPr>
              <a:t>61</a:t>
            </a:fld>
            <a:endParaRPr lang="hu-HU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F05B28-1596-4B4B-AABD-2D8BEDE163FC}" type="slidenum">
              <a:rPr lang="hu-HU" smtClean="0"/>
              <a:pPr>
                <a:defRPr/>
              </a:pPr>
              <a:t>62</a:t>
            </a:fld>
            <a:endParaRPr lang="hu-HU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52666-C653-4A1B-AF39-44F444FA4905}" type="slidenum">
              <a:rPr lang="hu-HU" smtClean="0"/>
              <a:pPr>
                <a:defRPr/>
              </a:pPr>
              <a:t>63</a:t>
            </a:fld>
            <a:endParaRPr lang="hu-HU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F281CE-1A5D-4FF9-BBC8-79B628B82825}" type="slidenum">
              <a:rPr lang="hu-HU" smtClean="0"/>
              <a:pPr>
                <a:defRPr/>
              </a:pPr>
              <a:t>64</a:t>
            </a:fld>
            <a:endParaRPr lang="hu-HU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F7F8C1-D1FE-4AEC-8846-55D1F68EE969}" type="slidenum">
              <a:rPr lang="hu-HU" smtClean="0"/>
              <a:pPr>
                <a:defRPr/>
              </a:pPr>
              <a:t>65</a:t>
            </a:fld>
            <a:endParaRPr lang="hu-HU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3399E-60D7-4A4E-B27D-02FF45570698}" type="slidenum">
              <a:rPr lang="hu-HU" smtClean="0"/>
              <a:pPr>
                <a:defRPr/>
              </a:pPr>
              <a:t>66</a:t>
            </a:fld>
            <a:endParaRPr lang="hu-HU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4BDAEA-00C0-4D2A-8C56-BF889F0B62CC}" type="slidenum">
              <a:rPr lang="hu-HU" smtClean="0"/>
              <a:pPr>
                <a:defRPr/>
              </a:pPr>
              <a:t>67</a:t>
            </a:fld>
            <a:endParaRPr lang="hu-HU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1A378C-A788-4F25-AC61-05E2F834E965}" type="slidenum">
              <a:rPr lang="hu-HU" smtClean="0"/>
              <a:pPr>
                <a:defRPr/>
              </a:pPr>
              <a:t>68</a:t>
            </a:fld>
            <a:endParaRPr lang="hu-HU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77E544-8F62-4DAA-9F4D-10C73DADE6A3}" type="slidenum">
              <a:rPr lang="hu-HU" smtClean="0"/>
              <a:pPr>
                <a:defRPr/>
              </a:pPr>
              <a:t>7</a:t>
            </a:fld>
            <a:endParaRPr lang="hu-HU" dirty="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F6E823-5B5A-4BF6-BCBB-5BB2DA34AF58}" type="slidenum">
              <a:rPr lang="hu-HU" smtClean="0"/>
              <a:pPr>
                <a:defRPr/>
              </a:pPr>
              <a:t>69</a:t>
            </a:fld>
            <a:endParaRPr lang="hu-HU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01607F-7F63-4E97-8C14-1295CF4D9EC4}" type="slidenum">
              <a:rPr lang="hu-HU" smtClean="0"/>
              <a:pPr>
                <a:defRPr/>
              </a:pPr>
              <a:t>70</a:t>
            </a:fld>
            <a:endParaRPr lang="hu-HU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71DC2-3AB0-436F-B0F0-2083F908BB55}" type="slidenum">
              <a:rPr lang="hu-HU" smtClean="0"/>
              <a:pPr>
                <a:defRPr/>
              </a:pPr>
              <a:t>71</a:t>
            </a:fld>
            <a:endParaRPr lang="hu-HU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0C297-5BE6-4322-9225-B547547CC132}" type="slidenum">
              <a:rPr lang="hu-HU" smtClean="0"/>
              <a:pPr>
                <a:defRPr/>
              </a:pPr>
              <a:t>72</a:t>
            </a:fld>
            <a:endParaRPr lang="hu-HU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BC1BD-3D5C-428A-B5C1-14B9DB817044}" type="slidenum">
              <a:rPr lang="hu-HU" smtClean="0"/>
              <a:pPr>
                <a:defRPr/>
              </a:pPr>
              <a:t>73</a:t>
            </a:fld>
            <a:endParaRPr lang="hu-HU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6CB4B1-BE03-4D32-B9DA-5EE7CA3953B1}" type="slidenum">
              <a:rPr lang="hu-HU" smtClean="0"/>
              <a:pPr>
                <a:defRPr/>
              </a:pPr>
              <a:t>74</a:t>
            </a:fld>
            <a:endParaRPr lang="hu-HU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6D98-D1B8-4C2D-9623-F56BA0B80EB7}" type="slidenum">
              <a:rPr lang="hu-HU" smtClean="0"/>
              <a:pPr>
                <a:defRPr/>
              </a:pPr>
              <a:t>75</a:t>
            </a:fld>
            <a:endParaRPr lang="hu-HU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06C2A1-B832-402A-9F36-9740F572191A}" type="slidenum">
              <a:rPr lang="hu-HU" smtClean="0"/>
              <a:pPr>
                <a:defRPr/>
              </a:pPr>
              <a:t>76</a:t>
            </a:fld>
            <a:endParaRPr lang="hu-HU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BC999-CCC0-4E07-ABB2-46412A901D52}" type="slidenum">
              <a:rPr lang="hu-HU" smtClean="0"/>
              <a:pPr>
                <a:defRPr/>
              </a:pPr>
              <a:t>77</a:t>
            </a:fld>
            <a:endParaRPr lang="hu-HU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60195-A6CE-4289-8DAC-DE15B01639C1}" type="slidenum">
              <a:rPr lang="hu-HU" smtClean="0"/>
              <a:pPr>
                <a:defRPr/>
              </a:pPr>
              <a:t>78</a:t>
            </a:fld>
            <a:endParaRPr lang="hu-HU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33593-D7C9-452D-A3AC-B8DD5BC024E2}" type="slidenum">
              <a:rPr lang="hu-HU" smtClean="0"/>
              <a:pPr>
                <a:defRPr/>
              </a:pPr>
              <a:t>8</a:t>
            </a:fld>
            <a:endParaRPr lang="hu-HU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FDA92-E747-4667-A0CD-F31DCB2918ED}" type="slidenum">
              <a:rPr lang="hu-HU" smtClean="0"/>
              <a:pPr>
                <a:defRPr/>
              </a:pPr>
              <a:t>79</a:t>
            </a:fld>
            <a:endParaRPr lang="hu-HU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D3A986-3F61-4429-B496-7A503D09920B}" type="slidenum">
              <a:rPr lang="hu-HU" smtClean="0"/>
              <a:pPr>
                <a:defRPr/>
              </a:pPr>
              <a:t>80</a:t>
            </a:fld>
            <a:endParaRPr lang="hu-HU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AFEDD-37F8-41C5-A7E8-F101AA3D6F0A}" type="slidenum">
              <a:rPr lang="hu-HU" smtClean="0"/>
              <a:pPr>
                <a:defRPr/>
              </a:pPr>
              <a:t>81</a:t>
            </a:fld>
            <a:endParaRPr lang="hu-HU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596480-0AC1-4AAF-AD73-55DA3075FF8D}" type="slidenum">
              <a:rPr lang="hu-HU" smtClean="0"/>
              <a:pPr>
                <a:defRPr/>
              </a:pPr>
              <a:t>82</a:t>
            </a:fld>
            <a:endParaRPr lang="hu-HU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2F2CC-00D3-4DE6-B8EA-06948CDE9ECB}" type="slidenum">
              <a:rPr lang="hu-HU" smtClean="0"/>
              <a:pPr>
                <a:defRPr/>
              </a:pPr>
              <a:t>83</a:t>
            </a:fld>
            <a:endParaRPr lang="hu-HU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B062E1-FDC4-4EC3-9EC9-25E11A02307D}" type="slidenum">
              <a:rPr lang="hu-HU" smtClean="0"/>
              <a:pPr>
                <a:defRPr/>
              </a:pPr>
              <a:t>84</a:t>
            </a:fld>
            <a:endParaRPr lang="hu-HU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ADB7F0-3797-4143-A543-FD01E4319BCB}" type="slidenum">
              <a:rPr lang="hu-HU" smtClean="0"/>
              <a:pPr>
                <a:defRPr/>
              </a:pPr>
              <a:t>85</a:t>
            </a:fld>
            <a:endParaRPr lang="hu-HU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2C63AB-F953-49D8-BEA2-E3522C928958}" type="slidenum">
              <a:rPr lang="hu-HU" smtClean="0"/>
              <a:pPr>
                <a:defRPr/>
              </a:pPr>
              <a:t>86</a:t>
            </a:fld>
            <a:endParaRPr lang="hu-HU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B20E83-791E-4C16-B748-3F2E741BB5E3}" type="slidenum">
              <a:rPr lang="hu-HU" smtClean="0"/>
              <a:pPr>
                <a:defRPr/>
              </a:pPr>
              <a:t>87</a:t>
            </a:fld>
            <a:endParaRPr lang="hu-HU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D7AD71-D5F0-45C7-A2A8-55C4F33DB908}" type="slidenum">
              <a:rPr lang="hu-HU" smtClean="0"/>
              <a:pPr>
                <a:defRPr/>
              </a:pPr>
              <a:t>88</a:t>
            </a:fld>
            <a:endParaRPr lang="hu-HU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76B357-5037-4E57-B6CD-7D3702FA56C7}" type="slidenum">
              <a:rPr lang="hu-HU" smtClean="0"/>
              <a:pPr>
                <a:defRPr/>
              </a:pPr>
              <a:t>13</a:t>
            </a:fld>
            <a:endParaRPr lang="hu-HU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6DEB242-3991-485C-88E0-018A951969E4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89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EA7CE67-D7C5-4355-9233-2FBF447D7A6C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90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EB0E507-532D-4867-8E72-7F8BB1DAF063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91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23DAF96-C5D0-4FB5-A929-B4A232B88926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92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D2C00B6-EEAD-4523-8C96-813813B6F9A9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93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8B81F5B-11F7-4A78-A2F1-F13D604F9C22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94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8BE9977-2276-4EA7-AE51-5E4B8F714B2F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95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DA86D10-99EC-40FD-BFC8-7D49048821B0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96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54E635-8DD7-4307-A11A-0AC6F318966F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97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51D1A5-7938-40C9-AC19-2FCF0AD1D849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98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BA8AC-18AA-4AE8-9BE0-61B9CF976E01}" type="slidenum">
              <a:rPr lang="hu-HU" smtClean="0"/>
              <a:pPr>
                <a:defRPr/>
              </a:pPr>
              <a:t>15</a:t>
            </a:fld>
            <a:endParaRPr lang="hu-HU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7D3A65-CBC7-4DD4-9BC9-0E335087F50B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99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9558CB3-5F24-4F89-A8AA-EA05659E53AA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100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75BE74D-218F-4B0A-8D7D-BCF285D187A2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101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291C49B-D2AD-4037-AC90-9ED8AD060918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102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BEC447-CA31-4A3A-8CEF-DDD7094221A5}" type="slidenum">
              <a:rPr lang="hu-HU" sz="1200">
                <a:latin typeface="Arial" charset="0"/>
                <a:cs typeface="+mn-cs"/>
              </a:rPr>
              <a:pPr algn="r">
                <a:defRPr/>
              </a:pPr>
              <a:t>103</a:t>
            </a:fld>
            <a:endParaRPr lang="hu-HU" sz="1200">
              <a:latin typeface="Arial" charset="0"/>
              <a:cs typeface="+mn-cs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</p:grpSp>
      </p:grpSp>
      <p:sp>
        <p:nvSpPr>
          <p:cNvPr id="93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400" b="1" i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93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2AF96D-C5F2-4197-B4F1-660AAA85C2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5D494-ADD0-4B47-B6CA-CDE99AE420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5225-0BBC-4FB0-A8F3-AF6A88217E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Cím, szöveg és 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7700962" cy="10191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01625" y="1438275"/>
            <a:ext cx="4194175" cy="4660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Médiafájl helye 3"/>
          <p:cNvSpPr>
            <a:spLocks noGrp="1"/>
          </p:cNvSpPr>
          <p:nvPr>
            <p:ph type="media" sz="half" idx="2"/>
          </p:nvPr>
        </p:nvSpPr>
        <p:spPr>
          <a:xfrm>
            <a:off x="4648200" y="1438275"/>
            <a:ext cx="4194175" cy="46609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F390-9796-4DE9-9BE8-C6941AECBC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7700962" cy="10191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01625" y="1438275"/>
            <a:ext cx="4194175" cy="4660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194175" cy="4660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27C8-EEE6-49FC-9086-669BED3C15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CFED-DD86-49D2-AFA0-B778417A6C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3787-21B0-4065-B193-CBB671012DF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D79E-9F64-446E-99D3-4905F593DDF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AA98-0EEA-4FB5-A779-EBED72A66E3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07C1E-AAA2-456B-8444-EF5DB2D0B0F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78F1-EEFA-415F-9D82-8A30BC338C8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1375" y="6635750"/>
            <a:ext cx="2289175" cy="338138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B615038-7EBC-4288-89B4-EF847C71F0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4169-32C5-4063-852D-91087EF4760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61B4-63B8-4693-A158-40A03D2F2BD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79DE-C986-4A8F-9385-05D989355F1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0A07-6821-4146-A326-42FDF00D202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A253-A1D5-490A-9B07-ABA060BB04E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F02A-6EF9-4A7E-BF97-DEAB0C5744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1625" y="1438275"/>
            <a:ext cx="4194175" cy="466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194175" cy="466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F2A82-50FD-4FEE-BF28-A12028840B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20FF9-FCEB-42C2-856F-1A2DCE83C0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3AAE0-EFDE-4898-B586-7180E7B999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E5F36-E059-4630-BC04-DD36F91D67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4249-A812-4D27-A6AB-49C6BDCC58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FF691-2184-4336-9B5D-961D71E875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19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19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19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</p:grpSp>
        <p:grpSp>
          <p:nvGrpSpPr>
            <p:cNvPr id="103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21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1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2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3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4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5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6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7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8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29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0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1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2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3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4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4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4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83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</p:grpSp>
      </p:grpSp>
      <p:sp>
        <p:nvSpPr>
          <p:cNvPr id="83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141413" y="228600"/>
            <a:ext cx="77009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83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3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3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81375" y="6604000"/>
            <a:ext cx="2289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C5D028-B0F1-4B61-AE75-DB9B79B9B2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3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438275"/>
            <a:ext cx="85407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354" name="Text Box 162"/>
          <p:cNvSpPr txBox="1">
            <a:spLocks noChangeArrowheads="1"/>
          </p:cNvSpPr>
          <p:nvPr/>
        </p:nvSpPr>
        <p:spPr bwMode="auto">
          <a:xfrm>
            <a:off x="0" y="0"/>
            <a:ext cx="9144000" cy="184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200" dirty="0">
                <a:latin typeface="Bodoni MT Black" pitchFamily="18" charset="0"/>
                <a:cs typeface="+mn-cs"/>
              </a:rPr>
              <a:t>ELEKTRONIKA</a:t>
            </a:r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0" y="6675438"/>
            <a:ext cx="9144000" cy="184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200" dirty="0">
                <a:latin typeface="Bodoni MT Black" pitchFamily="18" charset="0"/>
                <a:cs typeface="+mn-cs"/>
              </a:rPr>
              <a:t>Dr. Turóczi Antal						turoczi.antal@nik.uni-obuda.hu</a:t>
            </a:r>
          </a:p>
        </p:txBody>
      </p:sp>
      <p:pic>
        <p:nvPicPr>
          <p:cNvPr id="1034" name="Kép 161" descr="logo-uni-obuda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2900" y="206375"/>
            <a:ext cx="5397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  <p:sldLayoutId id="214748463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4FD2EA7-636B-4614-A777-61CAC6B85D7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Text Box 162"/>
          <p:cNvSpPr txBox="1">
            <a:spLocks noChangeArrowheads="1"/>
          </p:cNvSpPr>
          <p:nvPr/>
        </p:nvSpPr>
        <p:spPr bwMode="auto">
          <a:xfrm>
            <a:off x="0" y="0"/>
            <a:ext cx="9144000" cy="184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200" dirty="0">
                <a:latin typeface="Bodoni MT Black" pitchFamily="18" charset="0"/>
                <a:cs typeface="+mn-cs"/>
              </a:rPr>
              <a:t>ELEKTRONIKA</a:t>
            </a:r>
          </a:p>
        </p:txBody>
      </p:sp>
      <p:sp>
        <p:nvSpPr>
          <p:cNvPr id="8" name="Text Box 163"/>
          <p:cNvSpPr txBox="1">
            <a:spLocks noChangeArrowheads="1"/>
          </p:cNvSpPr>
          <p:nvPr/>
        </p:nvSpPr>
        <p:spPr bwMode="auto">
          <a:xfrm>
            <a:off x="0" y="6675438"/>
            <a:ext cx="9144000" cy="1825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200" dirty="0">
                <a:latin typeface="Bodoni MT Black" pitchFamily="18" charset="0"/>
                <a:cs typeface="+mn-cs"/>
              </a:rPr>
              <a:t>Dr. Turóczi Antal							</a:t>
            </a:r>
            <a:r>
              <a:rPr lang="hu-HU" sz="1200" dirty="0" err="1">
                <a:latin typeface="Bodoni MT Black" pitchFamily="18" charset="0"/>
                <a:cs typeface="+mn-cs"/>
              </a:rPr>
              <a:t>a.turoczi</a:t>
            </a:r>
            <a:r>
              <a:rPr lang="hu-HU" sz="1200" dirty="0">
                <a:latin typeface="Bodoni MT Black" pitchFamily="18" charset="0"/>
                <a:cs typeface="+mn-cs"/>
              </a:rPr>
              <a:t>@</a:t>
            </a:r>
            <a:r>
              <a:rPr lang="hu-HU" sz="1200" dirty="0" err="1">
                <a:latin typeface="Bodoni MT Black" pitchFamily="18" charset="0"/>
                <a:cs typeface="+mn-cs"/>
              </a:rPr>
              <a:t>t-online.hu</a:t>
            </a:r>
            <a:endParaRPr lang="hu-HU" sz="1200" dirty="0">
              <a:latin typeface="Bodoni MT Black" pitchFamily="18" charset="0"/>
              <a:cs typeface="+mn-cs"/>
            </a:endParaRPr>
          </a:p>
        </p:txBody>
      </p:sp>
      <p:pic>
        <p:nvPicPr>
          <p:cNvPr id="2057" name="Kép 8" descr="logo-uni-obuda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" y="206375"/>
            <a:ext cx="5397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3.png"/><Relationship Id="rId3" Type="http://schemas.openxmlformats.org/officeDocument/2006/relationships/image" Target="../media/image477.png"/><Relationship Id="rId7" Type="http://schemas.openxmlformats.org/officeDocument/2006/relationships/image" Target="../media/image48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1.png"/><Relationship Id="rId5" Type="http://schemas.openxmlformats.org/officeDocument/2006/relationships/image" Target="../media/image480.png"/><Relationship Id="rId4" Type="http://schemas.openxmlformats.org/officeDocument/2006/relationships/image" Target="../media/image479.png"/><Relationship Id="rId9" Type="http://schemas.openxmlformats.org/officeDocument/2006/relationships/image" Target="../media/image48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8.png"/><Relationship Id="rId5" Type="http://schemas.openxmlformats.org/officeDocument/2006/relationships/image" Target="../media/image487.png"/><Relationship Id="rId4" Type="http://schemas.openxmlformats.org/officeDocument/2006/relationships/image" Target="../media/image48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9.png"/><Relationship Id="rId4" Type="http://schemas.openxmlformats.org/officeDocument/2006/relationships/image" Target="../media/image357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3.png"/><Relationship Id="rId3" Type="http://schemas.openxmlformats.org/officeDocument/2006/relationships/image" Target="../media/image357.png"/><Relationship Id="rId7" Type="http://schemas.openxmlformats.org/officeDocument/2006/relationships/image" Target="../media/image49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11" Type="http://schemas.openxmlformats.org/officeDocument/2006/relationships/image" Target="../media/image496.png"/><Relationship Id="rId5" Type="http://schemas.openxmlformats.org/officeDocument/2006/relationships/image" Target="../media/image490.png"/><Relationship Id="rId10" Type="http://schemas.openxmlformats.org/officeDocument/2006/relationships/image" Target="../media/image495.png"/><Relationship Id="rId4" Type="http://schemas.openxmlformats.org/officeDocument/2006/relationships/image" Target="../media/image489.png"/><Relationship Id="rId9" Type="http://schemas.openxmlformats.org/officeDocument/2006/relationships/image" Target="../media/image49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Elektronika\El&#337;ad&#225;sok\1.%20Az%20anal&#243;g%20jelek%20er&#337;s&#237;t&#233;s&#233;nek%20alapfogalmai\fruit_movie.wmv" TargetMode="External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96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5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3.png"/><Relationship Id="rId5" Type="http://schemas.openxmlformats.org/officeDocument/2006/relationships/image" Target="../media/image99.png"/><Relationship Id="rId10" Type="http://schemas.openxmlformats.org/officeDocument/2006/relationships/image" Target="../media/image87.png"/><Relationship Id="rId4" Type="http://schemas.openxmlformats.org/officeDocument/2006/relationships/image" Target="../media/image98.png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jpe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Elektronika\El&#337;ad&#225;sok\1.%20Az%20anal&#243;g%20jelek%20er&#337;s&#237;t&#233;s&#233;nek%20alapfogalmai\Jacob_s%20Ladder_%20500kV.wmv" TargetMode="External"/><Relationship Id="rId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99.png"/><Relationship Id="rId4" Type="http://schemas.openxmlformats.org/officeDocument/2006/relationships/image" Target="../media/image1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93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152.png"/><Relationship Id="rId21" Type="http://schemas.openxmlformats.org/officeDocument/2006/relationships/image" Target="../media/image170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5" Type="http://schemas.openxmlformats.org/officeDocument/2006/relationships/image" Target="../media/image38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4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199.png"/><Relationship Id="rId4" Type="http://schemas.openxmlformats.org/officeDocument/2006/relationships/image" Target="../media/image20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7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8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Elektronika\El&#337;ad&#225;sok\1.%20Az%20anal&#243;g%20jelek%20er&#337;s&#237;t&#233;s&#233;nek%20alapfogalmai\amplifiers.wmv" TargetMode="External"/><Relationship Id="rId4" Type="http://schemas.openxmlformats.org/officeDocument/2006/relationships/image" Target="../media/image2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7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2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12.png"/><Relationship Id="rId7" Type="http://schemas.openxmlformats.org/officeDocument/2006/relationships/image" Target="../media/image2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10" Type="http://schemas.openxmlformats.org/officeDocument/2006/relationships/image" Target="../media/image236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37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0" Type="http://schemas.openxmlformats.org/officeDocument/2006/relationships/image" Target="../media/image245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Relationship Id="rId14" Type="http://schemas.openxmlformats.org/officeDocument/2006/relationships/image" Target="../media/image2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4" Type="http://schemas.openxmlformats.org/officeDocument/2006/relationships/image" Target="../media/image25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64.png"/><Relationship Id="rId18" Type="http://schemas.openxmlformats.org/officeDocument/2006/relationships/image" Target="../media/image269.png"/><Relationship Id="rId3" Type="http://schemas.openxmlformats.org/officeDocument/2006/relationships/image" Target="../media/image254.png"/><Relationship Id="rId21" Type="http://schemas.openxmlformats.org/officeDocument/2006/relationships/image" Target="../media/image272.png"/><Relationship Id="rId7" Type="http://schemas.openxmlformats.org/officeDocument/2006/relationships/image" Target="../media/image258.png"/><Relationship Id="rId12" Type="http://schemas.openxmlformats.org/officeDocument/2006/relationships/image" Target="../media/image263.png"/><Relationship Id="rId17" Type="http://schemas.openxmlformats.org/officeDocument/2006/relationships/image" Target="../media/image268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67.png"/><Relationship Id="rId20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5" Type="http://schemas.openxmlformats.org/officeDocument/2006/relationships/image" Target="../media/image256.png"/><Relationship Id="rId15" Type="http://schemas.openxmlformats.org/officeDocument/2006/relationships/image" Target="../media/image266.png"/><Relationship Id="rId10" Type="http://schemas.openxmlformats.org/officeDocument/2006/relationships/image" Target="../media/image261.png"/><Relationship Id="rId19" Type="http://schemas.openxmlformats.org/officeDocument/2006/relationships/image" Target="../media/image270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Relationship Id="rId14" Type="http://schemas.openxmlformats.org/officeDocument/2006/relationships/image" Target="../media/image265.png"/><Relationship Id="rId22" Type="http://schemas.openxmlformats.org/officeDocument/2006/relationships/image" Target="../media/image27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13" Type="http://schemas.openxmlformats.org/officeDocument/2006/relationships/image" Target="../media/image266.png"/><Relationship Id="rId18" Type="http://schemas.openxmlformats.org/officeDocument/2006/relationships/image" Target="../media/image281.png"/><Relationship Id="rId3" Type="http://schemas.openxmlformats.org/officeDocument/2006/relationships/image" Target="../media/image274.png"/><Relationship Id="rId21" Type="http://schemas.openxmlformats.org/officeDocument/2006/relationships/image" Target="../media/image284.png"/><Relationship Id="rId7" Type="http://schemas.openxmlformats.org/officeDocument/2006/relationships/image" Target="../media/image278.png"/><Relationship Id="rId12" Type="http://schemas.openxmlformats.org/officeDocument/2006/relationships/image" Target="../media/image265.png"/><Relationship Id="rId17" Type="http://schemas.openxmlformats.org/officeDocument/2006/relationships/image" Target="../media/image280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272.png"/><Relationship Id="rId20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11" Type="http://schemas.openxmlformats.org/officeDocument/2006/relationships/image" Target="../media/image264.png"/><Relationship Id="rId5" Type="http://schemas.openxmlformats.org/officeDocument/2006/relationships/image" Target="../media/image276.png"/><Relationship Id="rId15" Type="http://schemas.openxmlformats.org/officeDocument/2006/relationships/image" Target="../media/image269.png"/><Relationship Id="rId10" Type="http://schemas.openxmlformats.org/officeDocument/2006/relationships/image" Target="../media/image262.png"/><Relationship Id="rId19" Type="http://schemas.openxmlformats.org/officeDocument/2006/relationships/image" Target="../media/image282.png"/><Relationship Id="rId4" Type="http://schemas.openxmlformats.org/officeDocument/2006/relationships/image" Target="../media/image275.png"/><Relationship Id="rId9" Type="http://schemas.openxmlformats.org/officeDocument/2006/relationships/image" Target="../media/image260.png"/><Relationship Id="rId14" Type="http://schemas.openxmlformats.org/officeDocument/2006/relationships/image" Target="../media/image267.png"/><Relationship Id="rId22" Type="http://schemas.openxmlformats.org/officeDocument/2006/relationships/image" Target="../media/image28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88.png"/><Relationship Id="rId18" Type="http://schemas.openxmlformats.org/officeDocument/2006/relationships/image" Target="../media/image293.png"/><Relationship Id="rId3" Type="http://schemas.openxmlformats.org/officeDocument/2006/relationships/image" Target="../media/image286.png"/><Relationship Id="rId21" Type="http://schemas.openxmlformats.org/officeDocument/2006/relationships/image" Target="../media/image296.png"/><Relationship Id="rId7" Type="http://schemas.openxmlformats.org/officeDocument/2006/relationships/image" Target="../media/image265.png"/><Relationship Id="rId12" Type="http://schemas.openxmlformats.org/officeDocument/2006/relationships/image" Target="../media/image287.png"/><Relationship Id="rId17" Type="http://schemas.openxmlformats.org/officeDocument/2006/relationships/image" Target="../media/image292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291.png"/><Relationship Id="rId20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11" Type="http://schemas.openxmlformats.org/officeDocument/2006/relationships/image" Target="../media/image272.png"/><Relationship Id="rId5" Type="http://schemas.openxmlformats.org/officeDocument/2006/relationships/image" Target="../media/image262.png"/><Relationship Id="rId15" Type="http://schemas.openxmlformats.org/officeDocument/2006/relationships/image" Target="../media/image290.png"/><Relationship Id="rId10" Type="http://schemas.openxmlformats.org/officeDocument/2006/relationships/image" Target="../media/image269.png"/><Relationship Id="rId19" Type="http://schemas.openxmlformats.org/officeDocument/2006/relationships/image" Target="../media/image294.png"/><Relationship Id="rId4" Type="http://schemas.openxmlformats.org/officeDocument/2006/relationships/image" Target="../media/image260.png"/><Relationship Id="rId9" Type="http://schemas.openxmlformats.org/officeDocument/2006/relationships/image" Target="../media/image267.png"/><Relationship Id="rId14" Type="http://schemas.openxmlformats.org/officeDocument/2006/relationships/image" Target="../media/image289.png"/><Relationship Id="rId22" Type="http://schemas.openxmlformats.org/officeDocument/2006/relationships/image" Target="../media/image29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300.png"/><Relationship Id="rId18" Type="http://schemas.openxmlformats.org/officeDocument/2006/relationships/image" Target="../media/image297.png"/><Relationship Id="rId3" Type="http://schemas.openxmlformats.org/officeDocument/2006/relationships/image" Target="../media/image298.png"/><Relationship Id="rId21" Type="http://schemas.openxmlformats.org/officeDocument/2006/relationships/image" Target="../media/image306.png"/><Relationship Id="rId7" Type="http://schemas.openxmlformats.org/officeDocument/2006/relationships/image" Target="../media/image265.png"/><Relationship Id="rId12" Type="http://schemas.openxmlformats.org/officeDocument/2006/relationships/image" Target="../media/image299.png"/><Relationship Id="rId17" Type="http://schemas.openxmlformats.org/officeDocument/2006/relationships/image" Target="../media/image296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303.png"/><Relationship Id="rId20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11" Type="http://schemas.openxmlformats.org/officeDocument/2006/relationships/image" Target="../media/image272.png"/><Relationship Id="rId5" Type="http://schemas.openxmlformats.org/officeDocument/2006/relationships/image" Target="../media/image262.png"/><Relationship Id="rId15" Type="http://schemas.openxmlformats.org/officeDocument/2006/relationships/image" Target="../media/image302.png"/><Relationship Id="rId10" Type="http://schemas.openxmlformats.org/officeDocument/2006/relationships/image" Target="../media/image269.png"/><Relationship Id="rId19" Type="http://schemas.openxmlformats.org/officeDocument/2006/relationships/image" Target="../media/image304.png"/><Relationship Id="rId4" Type="http://schemas.openxmlformats.org/officeDocument/2006/relationships/image" Target="../media/image260.png"/><Relationship Id="rId9" Type="http://schemas.openxmlformats.org/officeDocument/2006/relationships/image" Target="../media/image267.png"/><Relationship Id="rId14" Type="http://schemas.openxmlformats.org/officeDocument/2006/relationships/image" Target="../media/image301.png"/><Relationship Id="rId22" Type="http://schemas.openxmlformats.org/officeDocument/2006/relationships/image" Target="../media/image30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13" Type="http://schemas.openxmlformats.org/officeDocument/2006/relationships/image" Target="../media/image318.png"/><Relationship Id="rId3" Type="http://schemas.openxmlformats.org/officeDocument/2006/relationships/image" Target="../media/image308.png"/><Relationship Id="rId7" Type="http://schemas.openxmlformats.org/officeDocument/2006/relationships/image" Target="../media/image312.png"/><Relationship Id="rId12" Type="http://schemas.openxmlformats.org/officeDocument/2006/relationships/image" Target="../media/image3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16.png"/><Relationship Id="rId5" Type="http://schemas.openxmlformats.org/officeDocument/2006/relationships/image" Target="../media/image310.png"/><Relationship Id="rId10" Type="http://schemas.openxmlformats.org/officeDocument/2006/relationships/image" Target="../media/image315.png"/><Relationship Id="rId4" Type="http://schemas.openxmlformats.org/officeDocument/2006/relationships/image" Target="../media/image309.png"/><Relationship Id="rId9" Type="http://schemas.openxmlformats.org/officeDocument/2006/relationships/image" Target="../media/image314.png"/><Relationship Id="rId14" Type="http://schemas.openxmlformats.org/officeDocument/2006/relationships/image" Target="../media/image31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3.png"/><Relationship Id="rId5" Type="http://schemas.openxmlformats.org/officeDocument/2006/relationships/image" Target="../media/image322.png"/><Relationship Id="rId4" Type="http://schemas.openxmlformats.org/officeDocument/2006/relationships/image" Target="../media/image32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5.png"/><Relationship Id="rId4" Type="http://schemas.openxmlformats.org/officeDocument/2006/relationships/image" Target="../media/image20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5" Type="http://schemas.openxmlformats.org/officeDocument/2006/relationships/image" Target="../media/image328.png"/><Relationship Id="rId4" Type="http://schemas.openxmlformats.org/officeDocument/2006/relationships/image" Target="../media/image32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4" Type="http://schemas.openxmlformats.org/officeDocument/2006/relationships/image" Target="../media/image33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36.png"/><Relationship Id="rId7" Type="http://schemas.openxmlformats.org/officeDocument/2006/relationships/image" Target="../media/image340.png"/><Relationship Id="rId12" Type="http://schemas.openxmlformats.org/officeDocument/2006/relationships/image" Target="../media/image3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11" Type="http://schemas.openxmlformats.org/officeDocument/2006/relationships/image" Target="../media/image344.png"/><Relationship Id="rId5" Type="http://schemas.openxmlformats.org/officeDocument/2006/relationships/image" Target="../media/image338.png"/><Relationship Id="rId10" Type="http://schemas.openxmlformats.org/officeDocument/2006/relationships/image" Target="../media/image343.png"/><Relationship Id="rId4" Type="http://schemas.openxmlformats.org/officeDocument/2006/relationships/image" Target="../media/image337.png"/><Relationship Id="rId9" Type="http://schemas.openxmlformats.org/officeDocument/2006/relationships/image" Target="../media/image34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46.png"/><Relationship Id="rId7" Type="http://schemas.openxmlformats.org/officeDocument/2006/relationships/image" Target="../media/image34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5" Type="http://schemas.openxmlformats.org/officeDocument/2006/relationships/image" Target="../media/image348.png"/><Relationship Id="rId10" Type="http://schemas.openxmlformats.org/officeDocument/2006/relationships/image" Target="../media/image352.png"/><Relationship Id="rId4" Type="http://schemas.openxmlformats.org/officeDocument/2006/relationships/image" Target="../media/image347.png"/><Relationship Id="rId9" Type="http://schemas.openxmlformats.org/officeDocument/2006/relationships/image" Target="../media/image35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5.png"/><Relationship Id="rId4" Type="http://schemas.openxmlformats.org/officeDocument/2006/relationships/image" Target="../media/image35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5" Type="http://schemas.openxmlformats.org/officeDocument/2006/relationships/image" Target="../media/image358.png"/><Relationship Id="rId4" Type="http://schemas.openxmlformats.org/officeDocument/2006/relationships/image" Target="../media/image35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png"/><Relationship Id="rId3" Type="http://schemas.openxmlformats.org/officeDocument/2006/relationships/image" Target="../media/image360.png"/><Relationship Id="rId7" Type="http://schemas.openxmlformats.org/officeDocument/2006/relationships/image" Target="../media/image364.png"/><Relationship Id="rId12" Type="http://schemas.openxmlformats.org/officeDocument/2006/relationships/image" Target="../media/image3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3.png"/><Relationship Id="rId11" Type="http://schemas.openxmlformats.org/officeDocument/2006/relationships/image" Target="../media/image368.png"/><Relationship Id="rId5" Type="http://schemas.openxmlformats.org/officeDocument/2006/relationships/image" Target="../media/image362.png"/><Relationship Id="rId10" Type="http://schemas.openxmlformats.org/officeDocument/2006/relationships/image" Target="../media/image367.png"/><Relationship Id="rId4" Type="http://schemas.openxmlformats.org/officeDocument/2006/relationships/image" Target="../media/image361.png"/><Relationship Id="rId9" Type="http://schemas.openxmlformats.org/officeDocument/2006/relationships/image" Target="../media/image3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png"/><Relationship Id="rId13" Type="http://schemas.openxmlformats.org/officeDocument/2006/relationships/image" Target="../media/image379.png"/><Relationship Id="rId3" Type="http://schemas.openxmlformats.org/officeDocument/2006/relationships/image" Target="../media/image370.png"/><Relationship Id="rId7" Type="http://schemas.openxmlformats.org/officeDocument/2006/relationships/image" Target="../media/image373.png"/><Relationship Id="rId12" Type="http://schemas.openxmlformats.org/officeDocument/2006/relationships/image" Target="../media/image37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1" Type="http://schemas.openxmlformats.org/officeDocument/2006/relationships/image" Target="../media/image377.png"/><Relationship Id="rId5" Type="http://schemas.openxmlformats.org/officeDocument/2006/relationships/image" Target="../media/image73.png"/><Relationship Id="rId15" Type="http://schemas.openxmlformats.org/officeDocument/2006/relationships/image" Target="../media/image381.png"/><Relationship Id="rId10" Type="http://schemas.openxmlformats.org/officeDocument/2006/relationships/image" Target="../media/image376.png"/><Relationship Id="rId4" Type="http://schemas.openxmlformats.org/officeDocument/2006/relationships/image" Target="../media/image371.png"/><Relationship Id="rId9" Type="http://schemas.openxmlformats.org/officeDocument/2006/relationships/image" Target="../media/image375.png"/><Relationship Id="rId14" Type="http://schemas.openxmlformats.org/officeDocument/2006/relationships/image" Target="../media/image38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7.png"/><Relationship Id="rId4" Type="http://schemas.openxmlformats.org/officeDocument/2006/relationships/image" Target="../media/image38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3" Type="http://schemas.openxmlformats.org/officeDocument/2006/relationships/image" Target="../media/image387.png"/><Relationship Id="rId7" Type="http://schemas.openxmlformats.org/officeDocument/2006/relationships/image" Target="../media/image39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395.png"/><Relationship Id="rId5" Type="http://schemas.openxmlformats.org/officeDocument/2006/relationships/image" Target="../media/image389.png"/><Relationship Id="rId10" Type="http://schemas.openxmlformats.org/officeDocument/2006/relationships/image" Target="../media/image394.png"/><Relationship Id="rId4" Type="http://schemas.openxmlformats.org/officeDocument/2006/relationships/image" Target="../media/image388.png"/><Relationship Id="rId9" Type="http://schemas.openxmlformats.org/officeDocument/2006/relationships/image" Target="../media/image39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396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9.png"/><Relationship Id="rId5" Type="http://schemas.openxmlformats.org/officeDocument/2006/relationships/image" Target="../media/image398.png"/><Relationship Id="rId4" Type="http://schemas.openxmlformats.org/officeDocument/2006/relationships/image" Target="../media/image39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3.png"/><Relationship Id="rId13" Type="http://schemas.openxmlformats.org/officeDocument/2006/relationships/image" Target="../media/image407.png"/><Relationship Id="rId3" Type="http://schemas.openxmlformats.org/officeDocument/2006/relationships/image" Target="../media/image336.png"/><Relationship Id="rId7" Type="http://schemas.openxmlformats.org/officeDocument/2006/relationships/image" Target="../media/image402.png"/><Relationship Id="rId12" Type="http://schemas.openxmlformats.org/officeDocument/2006/relationships/image" Target="../media/image40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11" Type="http://schemas.openxmlformats.org/officeDocument/2006/relationships/image" Target="../media/image405.png"/><Relationship Id="rId5" Type="http://schemas.openxmlformats.org/officeDocument/2006/relationships/image" Target="../media/image344.png"/><Relationship Id="rId10" Type="http://schemas.openxmlformats.org/officeDocument/2006/relationships/image" Target="../media/image404.png"/><Relationship Id="rId4" Type="http://schemas.openxmlformats.org/officeDocument/2006/relationships/image" Target="../media/image337.png"/><Relationship Id="rId9" Type="http://schemas.openxmlformats.org/officeDocument/2006/relationships/image" Target="../media/image247.png"/><Relationship Id="rId14" Type="http://schemas.openxmlformats.org/officeDocument/2006/relationships/image" Target="../media/image4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lm833.pdf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hyperlink" Target="AD8597_8599.pdf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Microcap/P&#243;kh&#225;l&#243;_1.CIR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3.png"/><Relationship Id="rId4" Type="http://schemas.openxmlformats.org/officeDocument/2006/relationships/image" Target="../media/image41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png"/><Relationship Id="rId3" Type="http://schemas.openxmlformats.org/officeDocument/2006/relationships/image" Target="../media/image411.png"/><Relationship Id="rId7" Type="http://schemas.openxmlformats.org/officeDocument/2006/relationships/image" Target="../media/image41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4.png"/><Relationship Id="rId5" Type="http://schemas.openxmlformats.org/officeDocument/2006/relationships/image" Target="../media/image413.png"/><Relationship Id="rId10" Type="http://schemas.openxmlformats.org/officeDocument/2006/relationships/hyperlink" Target="Microcap/opamp_inv_AC.CIR" TargetMode="External"/><Relationship Id="rId4" Type="http://schemas.openxmlformats.org/officeDocument/2006/relationships/image" Target="../media/image412.png"/><Relationship Id="rId9" Type="http://schemas.openxmlformats.org/officeDocument/2006/relationships/image" Target="../media/image417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png"/><Relationship Id="rId3" Type="http://schemas.openxmlformats.org/officeDocument/2006/relationships/image" Target="../media/image418.png"/><Relationship Id="rId7" Type="http://schemas.openxmlformats.org/officeDocument/2006/relationships/image" Target="../media/image42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5" Type="http://schemas.openxmlformats.org/officeDocument/2006/relationships/image" Target="../media/image420.png"/><Relationship Id="rId10" Type="http://schemas.openxmlformats.org/officeDocument/2006/relationships/hyperlink" Target="Microcap/opamp_noninv_AC.CIR" TargetMode="External"/><Relationship Id="rId4" Type="http://schemas.openxmlformats.org/officeDocument/2006/relationships/image" Target="../media/image419.png"/><Relationship Id="rId9" Type="http://schemas.openxmlformats.org/officeDocument/2006/relationships/image" Target="../media/image42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25.png"/><Relationship Id="rId7" Type="http://schemas.openxmlformats.org/officeDocument/2006/relationships/image" Target="../media/image429.png"/><Relationship Id="rId12" Type="http://schemas.openxmlformats.org/officeDocument/2006/relationships/hyperlink" Target="Microcap/opamp_inv_AC_BANDPASS.CIR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8.png"/><Relationship Id="rId11" Type="http://schemas.openxmlformats.org/officeDocument/2006/relationships/image" Target="../media/image431.png"/><Relationship Id="rId5" Type="http://schemas.openxmlformats.org/officeDocument/2006/relationships/image" Target="../media/image427.png"/><Relationship Id="rId10" Type="http://schemas.openxmlformats.org/officeDocument/2006/relationships/image" Target="../media/image423.png"/><Relationship Id="rId4" Type="http://schemas.openxmlformats.org/officeDocument/2006/relationships/image" Target="../media/image426.png"/><Relationship Id="rId9" Type="http://schemas.openxmlformats.org/officeDocument/2006/relationships/image" Target="../media/image42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7.png"/><Relationship Id="rId3" Type="http://schemas.openxmlformats.org/officeDocument/2006/relationships/image" Target="../media/image432.png"/><Relationship Id="rId7" Type="http://schemas.openxmlformats.org/officeDocument/2006/relationships/image" Target="../media/image43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5" Type="http://schemas.openxmlformats.org/officeDocument/2006/relationships/image" Target="../media/image434.png"/><Relationship Id="rId4" Type="http://schemas.openxmlformats.org/officeDocument/2006/relationships/image" Target="../media/image433.png"/><Relationship Id="rId9" Type="http://schemas.openxmlformats.org/officeDocument/2006/relationships/image" Target="../media/image4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5" Type="http://schemas.openxmlformats.org/officeDocument/2006/relationships/image" Target="../media/image440.png"/><Relationship Id="rId4" Type="http://schemas.openxmlformats.org/officeDocument/2006/relationships/image" Target="../media/image43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7" Type="http://schemas.openxmlformats.org/officeDocument/2006/relationships/hyperlink" Target="MicroCap/comp_noninv.CIR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5" Type="http://schemas.openxmlformats.org/officeDocument/2006/relationships/image" Target="../media/image442.png"/><Relationship Id="rId4" Type="http://schemas.openxmlformats.org/officeDocument/2006/relationships/image" Target="../media/image44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7" Type="http://schemas.openxmlformats.org/officeDocument/2006/relationships/hyperlink" Target="MicroCap/comp_inv.CIR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5.png"/><Relationship Id="rId5" Type="http://schemas.openxmlformats.org/officeDocument/2006/relationships/image" Target="../media/image444.png"/><Relationship Id="rId4" Type="http://schemas.openxmlformats.org/officeDocument/2006/relationships/image" Target="../media/image44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7" Type="http://schemas.openxmlformats.org/officeDocument/2006/relationships/hyperlink" Target="MicroCap/comp_inv_noise.CIR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5.png"/><Relationship Id="rId5" Type="http://schemas.openxmlformats.org/officeDocument/2006/relationships/image" Target="../media/image444.png"/><Relationship Id="rId4" Type="http://schemas.openxmlformats.org/officeDocument/2006/relationships/image" Target="../media/image446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13" Type="http://schemas.openxmlformats.org/officeDocument/2006/relationships/image" Target="../media/image456.png"/><Relationship Id="rId3" Type="http://schemas.openxmlformats.org/officeDocument/2006/relationships/image" Target="../media/image432.png"/><Relationship Id="rId7" Type="http://schemas.openxmlformats.org/officeDocument/2006/relationships/image" Target="../media/image450.png"/><Relationship Id="rId12" Type="http://schemas.openxmlformats.org/officeDocument/2006/relationships/image" Target="../media/image45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9.png"/><Relationship Id="rId11" Type="http://schemas.openxmlformats.org/officeDocument/2006/relationships/image" Target="../media/image454.png"/><Relationship Id="rId5" Type="http://schemas.openxmlformats.org/officeDocument/2006/relationships/image" Target="../media/image448.png"/><Relationship Id="rId10" Type="http://schemas.openxmlformats.org/officeDocument/2006/relationships/image" Target="../media/image453.png"/><Relationship Id="rId4" Type="http://schemas.openxmlformats.org/officeDocument/2006/relationships/image" Target="../media/image447.png"/><Relationship Id="rId9" Type="http://schemas.openxmlformats.org/officeDocument/2006/relationships/image" Target="../media/image452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13" Type="http://schemas.openxmlformats.org/officeDocument/2006/relationships/image" Target="../media/image456.png"/><Relationship Id="rId3" Type="http://schemas.openxmlformats.org/officeDocument/2006/relationships/image" Target="../media/image432.png"/><Relationship Id="rId7" Type="http://schemas.openxmlformats.org/officeDocument/2006/relationships/image" Target="../media/image450.png"/><Relationship Id="rId12" Type="http://schemas.openxmlformats.org/officeDocument/2006/relationships/image" Target="../media/image45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9.png"/><Relationship Id="rId11" Type="http://schemas.openxmlformats.org/officeDocument/2006/relationships/image" Target="../media/image454.png"/><Relationship Id="rId5" Type="http://schemas.openxmlformats.org/officeDocument/2006/relationships/image" Target="../media/image448.png"/><Relationship Id="rId15" Type="http://schemas.openxmlformats.org/officeDocument/2006/relationships/hyperlink" Target="MicroCap/comp_inv_window.CIR" TargetMode="External"/><Relationship Id="rId10" Type="http://schemas.openxmlformats.org/officeDocument/2006/relationships/image" Target="../media/image453.png"/><Relationship Id="rId4" Type="http://schemas.openxmlformats.org/officeDocument/2006/relationships/image" Target="../media/image447.png"/><Relationship Id="rId9" Type="http://schemas.openxmlformats.org/officeDocument/2006/relationships/image" Target="../media/image452.png"/><Relationship Id="rId14" Type="http://schemas.openxmlformats.org/officeDocument/2006/relationships/image" Target="../media/image446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32.png"/><Relationship Id="rId7" Type="http://schemas.openxmlformats.org/officeDocument/2006/relationships/image" Target="../media/image459.png"/><Relationship Id="rId12" Type="http://schemas.openxmlformats.org/officeDocument/2006/relationships/image" Target="../media/image46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8.png"/><Relationship Id="rId11" Type="http://schemas.openxmlformats.org/officeDocument/2006/relationships/image" Target="../media/image463.png"/><Relationship Id="rId5" Type="http://schemas.openxmlformats.org/officeDocument/2006/relationships/image" Target="../media/image338.png"/><Relationship Id="rId10" Type="http://schemas.openxmlformats.org/officeDocument/2006/relationships/image" Target="../media/image462.png"/><Relationship Id="rId4" Type="http://schemas.openxmlformats.org/officeDocument/2006/relationships/image" Target="../media/image457.png"/><Relationship Id="rId9" Type="http://schemas.openxmlformats.org/officeDocument/2006/relationships/image" Target="../media/image461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7.png"/><Relationship Id="rId3" Type="http://schemas.openxmlformats.org/officeDocument/2006/relationships/image" Target="../media/image432.png"/><Relationship Id="rId7" Type="http://schemas.openxmlformats.org/officeDocument/2006/relationships/image" Target="../media/image466.png"/><Relationship Id="rId12" Type="http://schemas.openxmlformats.org/officeDocument/2006/relationships/image" Target="../media/image47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11" Type="http://schemas.openxmlformats.org/officeDocument/2006/relationships/image" Target="../media/image470.png"/><Relationship Id="rId5" Type="http://schemas.openxmlformats.org/officeDocument/2006/relationships/image" Target="../media/image338.png"/><Relationship Id="rId10" Type="http://schemas.openxmlformats.org/officeDocument/2006/relationships/image" Target="../media/image469.png"/><Relationship Id="rId4" Type="http://schemas.openxmlformats.org/officeDocument/2006/relationships/image" Target="../media/image457.png"/><Relationship Id="rId9" Type="http://schemas.openxmlformats.org/officeDocument/2006/relationships/image" Target="../media/image46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icroCap/comp_noninv_window.CIR" TargetMode="External"/><Relationship Id="rId5" Type="http://schemas.openxmlformats.org/officeDocument/2006/relationships/image" Target="../media/image446.png"/><Relationship Id="rId4" Type="http://schemas.openxmlformats.org/officeDocument/2006/relationships/image" Target="../media/image457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7.png"/><Relationship Id="rId3" Type="http://schemas.openxmlformats.org/officeDocument/2006/relationships/image" Target="../media/image472.png"/><Relationship Id="rId7" Type="http://schemas.openxmlformats.org/officeDocument/2006/relationships/image" Target="../media/image47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5.png"/><Relationship Id="rId5" Type="http://schemas.openxmlformats.org/officeDocument/2006/relationships/image" Target="../media/image474.png"/><Relationship Id="rId4" Type="http://schemas.openxmlformats.org/officeDocument/2006/relationships/image" Target="../media/image473.png"/><Relationship Id="rId9" Type="http://schemas.openxmlformats.org/officeDocument/2006/relationships/image" Target="../media/image4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989388" y="1635125"/>
            <a:ext cx="5597525" cy="817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Elektronika</a:t>
            </a:r>
            <a:endParaRPr lang="hu-HU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ím 3"/>
          <p:cNvSpPr txBox="1">
            <a:spLocks/>
          </p:cNvSpPr>
          <p:nvPr/>
        </p:nvSpPr>
        <p:spPr bwMode="auto">
          <a:xfrm>
            <a:off x="4494213" y="2249488"/>
            <a:ext cx="5595937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hu-HU" sz="3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Alapismeretek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352675" y="4398963"/>
            <a:ext cx="4419600" cy="1017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7756525" cy="5214937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dirty="0" smtClean="0">
                <a:solidFill>
                  <a:schemeClr val="tx2">
                    <a:lumMod val="90000"/>
                  </a:schemeClr>
                </a:solidFill>
              </a:rPr>
              <a:t>Komplex számok</a:t>
            </a:r>
          </a:p>
          <a:p>
            <a:pPr lvl="1" eaLnBrk="1" hangingPunct="1">
              <a:defRPr/>
            </a:pPr>
            <a:r>
              <a:rPr lang="hu-HU" sz="1600" dirty="0" smtClean="0"/>
              <a:t>Lineáris rendszerek</a:t>
            </a:r>
          </a:p>
          <a:p>
            <a:pPr lvl="2" eaLnBrk="1" hangingPunct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Érvényes a szuperpozíció elve</a:t>
            </a: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Szinuszos jellel gerjesztve a bemenetet a kimenet is szinuszos</a:t>
            </a:r>
          </a:p>
          <a:p>
            <a:pPr lvl="3" eaLnBrk="1" hangingPunct="1">
              <a:defRPr/>
            </a:pPr>
            <a:r>
              <a:rPr lang="hu-HU" sz="1200" dirty="0" smtClean="0"/>
              <a:t>azonos frekvenciával</a:t>
            </a:r>
          </a:p>
          <a:p>
            <a:pPr lvl="3" eaLnBrk="1" hangingPunct="1">
              <a:defRPr/>
            </a:pPr>
            <a:r>
              <a:rPr lang="hu-HU" sz="1200" dirty="0" smtClean="0"/>
              <a:t>az amplitúdó és fázis változhat</a:t>
            </a:r>
          </a:p>
          <a:p>
            <a:pPr lvl="2" eaLnBrk="1" hangingPunct="1">
              <a:defRPr/>
            </a:pPr>
            <a:r>
              <a:rPr lang="hu-HU" sz="1400" dirty="0" err="1" smtClean="0">
                <a:solidFill>
                  <a:srgbClr val="FFFF99"/>
                </a:solidFill>
              </a:rPr>
              <a:t>Pl</a:t>
            </a:r>
            <a:r>
              <a:rPr lang="hu-HU" sz="1400" dirty="0" smtClean="0">
                <a:solidFill>
                  <a:srgbClr val="FFFF99"/>
                </a:solidFill>
              </a:rPr>
              <a:t>:  </a:t>
            </a:r>
          </a:p>
          <a:p>
            <a:pPr lvl="3" eaLnBrk="1" hangingPunct="1">
              <a:defRPr/>
            </a:pPr>
            <a:r>
              <a:rPr lang="hu-HU" sz="1200" dirty="0" smtClean="0"/>
              <a:t>Egy lineáris rendszer bemenő jele</a:t>
            </a:r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r>
              <a:rPr lang="hu-HU" sz="1200" dirty="0" smtClean="0"/>
              <a:t>Ennek hatására kimeneti jele</a:t>
            </a:r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komplex amplitúdók segítségével adott </a:t>
            </a:r>
            <a:r>
              <a:rPr lang="hu-HU" sz="1200" dirty="0" smtClean="0">
                <a:solidFill>
                  <a:srgbClr val="FFFF99"/>
                </a:solidFill>
                <a:latin typeface="Symbol" pitchFamily="18" charset="2"/>
              </a:rPr>
              <a:t>w</a:t>
            </a:r>
            <a:r>
              <a:rPr lang="hu-HU" sz="1200" dirty="0" smtClean="0">
                <a:solidFill>
                  <a:srgbClr val="FFFF99"/>
                </a:solidFill>
              </a:rPr>
              <a:t> frekvencián jellemezhető a rendszer átviteli tulajdonsága</a:t>
            </a:r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Adott frekvencián a rendszer amplitúdó átvitele 0,5 fázis tolása 3</a:t>
            </a:r>
            <a:r>
              <a:rPr lang="hu-HU" sz="1200" dirty="0" smtClean="0">
                <a:solidFill>
                  <a:srgbClr val="FFFF99"/>
                </a:solidFill>
                <a:latin typeface="Symbol" pitchFamily="18" charset="2"/>
              </a:rPr>
              <a:t>p</a:t>
            </a:r>
            <a:r>
              <a:rPr lang="hu-HU" sz="1200" dirty="0" smtClean="0">
                <a:solidFill>
                  <a:srgbClr val="FFFF99"/>
                </a:solidFill>
              </a:rPr>
              <a:t>/8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fld id="{D4640245-8923-40F1-8A73-3587DDE524D1}" type="slidenum">
              <a:rPr lang="hu-HU"/>
              <a:pPr>
                <a:defRPr/>
              </a:pPr>
              <a:t>10</a:t>
            </a:fld>
            <a:endParaRPr lang="hu-HU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2914650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25" y="3449638"/>
            <a:ext cx="2305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2838" y="4468813"/>
            <a:ext cx="113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4588" y="4883150"/>
            <a:ext cx="113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2888" y="4510088"/>
            <a:ext cx="80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6963" y="4529138"/>
            <a:ext cx="16668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8925" y="5878513"/>
            <a:ext cx="1200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Matematikai alapok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7513" y="1414463"/>
            <a:ext cx="4408487" cy="5208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Analóg – Digitális (A/D) átalakító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Párhuzamos A/D, komparátorokból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Minden kimeneti kódhoz tartozik egy bemeneti feszültség tartomány (</a:t>
            </a:r>
            <a:r>
              <a:rPr lang="hu-HU" sz="1200" dirty="0" err="1" smtClean="0"/>
              <a:t>U</a:t>
            </a:r>
            <a:r>
              <a:rPr lang="hu-HU" sz="1200" baseline="-25000" dirty="0" err="1" smtClean="0"/>
              <a:t>m</a:t>
            </a:r>
            <a:r>
              <a:rPr lang="hu-HU" sz="1200" dirty="0" smtClean="0">
                <a:solidFill>
                  <a:srgbClr val="FFFF99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egyes szinteket figyeljük komparátorokkal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Előny: </a:t>
            </a:r>
            <a:r>
              <a:rPr lang="hu-HU" sz="1200" dirty="0" smtClean="0">
                <a:solidFill>
                  <a:srgbClr val="FFFF99"/>
                </a:solidFill>
              </a:rPr>
              <a:t>nagy sebesség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Hátrány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Sok komparátor (pl. 8bit – 256 komparátor)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Sok ellenállás (pl. 8bit – 256 ellenállás)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Sok bemenetű dekóder (pl. 8bit – 256 bemenet)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0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99"/>
              </a:solidFill>
            </a:endParaRPr>
          </a:p>
        </p:txBody>
      </p:sp>
      <p:sp>
        <p:nvSpPr>
          <p:cNvPr id="10138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0138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1382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0138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1384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73091F7-F5E2-44F0-A479-416364CF88EA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100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1013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1917700"/>
            <a:ext cx="35941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4" cstate="print"/>
          <a:srcRect l="-23273" r="9309"/>
          <a:stretch>
            <a:fillRect/>
          </a:stretch>
        </p:blipFill>
        <p:spPr bwMode="auto">
          <a:xfrm>
            <a:off x="4738688" y="1168400"/>
            <a:ext cx="4227512" cy="5353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cxnSp>
        <p:nvCxnSpPr>
          <p:cNvPr id="21" name="Egyenes összekötő nyíllal 20"/>
          <p:cNvCxnSpPr/>
          <p:nvPr/>
        </p:nvCxnSpPr>
        <p:spPr>
          <a:xfrm>
            <a:off x="5875338" y="2146300"/>
            <a:ext cx="142875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7425" y="1941513"/>
            <a:ext cx="10175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3625" y="2665413"/>
            <a:ext cx="9826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2825" y="3408363"/>
            <a:ext cx="10350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67313" y="4516438"/>
            <a:ext cx="6397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94300" y="5119688"/>
            <a:ext cx="5889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Egyenes összekötő nyíllal 28"/>
          <p:cNvCxnSpPr/>
          <p:nvPr/>
        </p:nvCxnSpPr>
        <p:spPr>
          <a:xfrm>
            <a:off x="5884863" y="2887663"/>
            <a:ext cx="142875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5892800" y="3643313"/>
            <a:ext cx="142875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5900738" y="4740275"/>
            <a:ext cx="142875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5894388" y="5321300"/>
            <a:ext cx="142875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90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90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909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909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7513" y="1414463"/>
            <a:ext cx="4392612" cy="682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Digitális – Analóg (D/A) átalakító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Feladata: </a:t>
            </a:r>
            <a:r>
              <a:rPr lang="hu-HU" sz="1200" dirty="0" smtClean="0"/>
              <a:t>digitálisan kódolt jelek analóg jellé alakítása</a:t>
            </a: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Bemenet: </a:t>
            </a:r>
            <a:r>
              <a:rPr lang="hu-HU" sz="1200" dirty="0" smtClean="0"/>
              <a:t>bináris számot reprezentáló diszkrét feszültség szintek </a:t>
            </a:r>
            <a:r>
              <a:rPr lang="hu-HU" sz="1200" dirty="0" smtClean="0">
                <a:solidFill>
                  <a:srgbClr val="FFFF99"/>
                </a:solidFill>
              </a:rPr>
              <a:t>(0-5V 3.3V 2.5 V ….)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Kimenet: </a:t>
            </a:r>
            <a:r>
              <a:rPr lang="hu-HU" sz="1200" dirty="0" smtClean="0"/>
              <a:t>a bemeneti bináris értékkel arányos feszültség szint</a:t>
            </a:r>
            <a:r>
              <a:rPr lang="hu-HU" sz="1200" dirty="0" smtClean="0">
                <a:solidFill>
                  <a:srgbClr val="FFFF99"/>
                </a:solidFill>
              </a:rPr>
              <a:t> (vagy ritkábban áram érték)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Jellemzők: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/>
              <a:t>Bemeneti bitek száma </a:t>
            </a:r>
            <a:r>
              <a:rPr lang="hu-HU" sz="1100" dirty="0" smtClean="0">
                <a:solidFill>
                  <a:srgbClr val="FFFF99"/>
                </a:solidFill>
              </a:rPr>
              <a:t>(felbontás) pl. 16bit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/>
              <a:t>Maximális kimeneti mintasebesség </a:t>
            </a:r>
            <a:r>
              <a:rPr lang="hu-HU" sz="1100" dirty="0" smtClean="0">
                <a:solidFill>
                  <a:srgbClr val="FFFF99"/>
                </a:solidFill>
              </a:rPr>
              <a:t>(</a:t>
            </a:r>
            <a:r>
              <a:rPr lang="hu-HU" sz="1100" dirty="0" err="1" smtClean="0">
                <a:solidFill>
                  <a:srgbClr val="FFFF99"/>
                </a:solidFill>
              </a:rPr>
              <a:t>Msample</a:t>
            </a:r>
            <a:r>
              <a:rPr lang="hu-HU" sz="1100" dirty="0" smtClean="0">
                <a:solidFill>
                  <a:srgbClr val="FFFF99"/>
                </a:solidFill>
              </a:rPr>
              <a:t>/s)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/>
              <a:t>Interfész: </a:t>
            </a:r>
            <a:r>
              <a:rPr lang="hu-HU" sz="1100" dirty="0" smtClean="0">
                <a:solidFill>
                  <a:srgbClr val="FFFF99"/>
                </a:solidFill>
              </a:rPr>
              <a:t>soros-párhuzamos</a:t>
            </a:r>
          </a:p>
        </p:txBody>
      </p:sp>
      <p:sp>
        <p:nvSpPr>
          <p:cNvPr id="10240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0240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2406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0240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2408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F959D3BF-5B1A-4670-8C7B-82CCFDD522B5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101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102410" name="Picture 2"/>
          <p:cNvPicPr>
            <a:picLocks noChangeAspect="1" noChangeArrowheads="1"/>
          </p:cNvPicPr>
          <p:nvPr/>
        </p:nvPicPr>
        <p:blipFill>
          <a:blip r:embed="rId3" cstate="print"/>
          <a:srcRect t="4825" b="4825"/>
          <a:stretch>
            <a:fillRect/>
          </a:stretch>
        </p:blipFill>
        <p:spPr bwMode="auto">
          <a:xfrm>
            <a:off x="666750" y="1781175"/>
            <a:ext cx="37195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0" y="1104900"/>
            <a:ext cx="42386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2" name="Picture 12"/>
          <p:cNvPicPr>
            <a:picLocks noChangeAspect="1" noChangeArrowheads="1"/>
          </p:cNvPicPr>
          <p:nvPr/>
        </p:nvPicPr>
        <p:blipFill>
          <a:blip r:embed="rId5" cstate="print"/>
          <a:srcRect l="-1418" r="-28365"/>
          <a:stretch>
            <a:fillRect/>
          </a:stretch>
        </p:blipFill>
        <p:spPr bwMode="auto">
          <a:xfrm>
            <a:off x="4660900" y="3810000"/>
            <a:ext cx="4281488" cy="2790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7293" name="Picture 13"/>
          <p:cNvPicPr>
            <a:picLocks noChangeAspect="1" noChangeArrowheads="1"/>
          </p:cNvPicPr>
          <p:nvPr/>
        </p:nvPicPr>
        <p:blipFill>
          <a:blip r:embed="rId6" cstate="print"/>
          <a:srcRect r="1707" b="911"/>
          <a:stretch>
            <a:fillRect/>
          </a:stretch>
        </p:blipFill>
        <p:spPr bwMode="auto">
          <a:xfrm>
            <a:off x="4662488" y="3849688"/>
            <a:ext cx="4362450" cy="2747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églalap 31"/>
          <p:cNvSpPr/>
          <p:nvPr/>
        </p:nvSpPr>
        <p:spPr>
          <a:xfrm>
            <a:off x="858838" y="1741488"/>
            <a:ext cx="8118475" cy="3967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7513" y="1414463"/>
            <a:ext cx="8235950" cy="682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Digitális – Analóg (D/A) átalakító</a:t>
            </a:r>
          </a:p>
        </p:txBody>
      </p:sp>
      <p:sp>
        <p:nvSpPr>
          <p:cNvPr id="103429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034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3431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0343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3433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9A030250-4356-4C85-A0E0-632CAD6C1FC3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102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103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50" y="1752600"/>
            <a:ext cx="3967163" cy="26654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3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238" y="2052638"/>
            <a:ext cx="155257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8500" y="2051050"/>
            <a:ext cx="182086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églalap 31"/>
          <p:cNvSpPr/>
          <p:nvPr/>
        </p:nvSpPr>
        <p:spPr>
          <a:xfrm>
            <a:off x="858838" y="1741488"/>
            <a:ext cx="8118475" cy="38560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7513" y="1414463"/>
            <a:ext cx="8235950" cy="682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Digitális – Analóg (D/A) átalakító</a:t>
            </a:r>
          </a:p>
        </p:txBody>
      </p:sp>
      <p:sp>
        <p:nvSpPr>
          <p:cNvPr id="104453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044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445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0445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4457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8FF290FD-C3D9-4FF7-952C-0431DEF127FC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103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104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488" y="1989138"/>
            <a:ext cx="155257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1939925"/>
            <a:ext cx="182086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1" name="Picture 2"/>
          <p:cNvPicPr>
            <a:picLocks noChangeAspect="1" noChangeArrowheads="1"/>
          </p:cNvPicPr>
          <p:nvPr/>
        </p:nvPicPr>
        <p:blipFill>
          <a:blip r:embed="rId5" cstate="print"/>
          <a:srcRect r="7753"/>
          <a:stretch>
            <a:fillRect/>
          </a:stretch>
        </p:blipFill>
        <p:spPr bwMode="auto">
          <a:xfrm>
            <a:off x="950913" y="1751013"/>
            <a:ext cx="344328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6" cstate="print"/>
          <a:srcRect l="4318"/>
          <a:stretch>
            <a:fillRect/>
          </a:stretch>
        </p:blipFill>
        <p:spPr bwMode="auto">
          <a:xfrm>
            <a:off x="4452938" y="2867025"/>
            <a:ext cx="22336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2775" y="3251200"/>
            <a:ext cx="25796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8" cstate="print"/>
          <a:srcRect l="-3175" r="-3175"/>
          <a:stretch>
            <a:fillRect/>
          </a:stretch>
        </p:blipFill>
        <p:spPr bwMode="auto">
          <a:xfrm>
            <a:off x="4386263" y="3587750"/>
            <a:ext cx="2532062" cy="3000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089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9613" y="3556000"/>
            <a:ext cx="23336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4" name="Picture 8"/>
          <p:cNvPicPr>
            <a:picLocks noChangeAspect="1" noChangeArrowheads="1"/>
          </p:cNvPicPr>
          <p:nvPr/>
        </p:nvPicPr>
        <p:blipFill>
          <a:blip r:embed="rId10" cstate="print"/>
          <a:srcRect l="-53995" t="-30235" r="-53995" b="-30235"/>
          <a:stretch>
            <a:fillRect/>
          </a:stretch>
        </p:blipFill>
        <p:spPr bwMode="auto">
          <a:xfrm>
            <a:off x="1123950" y="1947863"/>
            <a:ext cx="193675" cy="266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08905" name="Picture 9"/>
          <p:cNvPicPr>
            <a:picLocks noChangeAspect="1" noChangeArrowheads="1"/>
          </p:cNvPicPr>
          <p:nvPr/>
        </p:nvPicPr>
        <p:blipFill>
          <a:blip r:embed="rId11" cstate="print"/>
          <a:srcRect l="-35995" t="-32864" r="-35995" b="-32864"/>
          <a:stretch>
            <a:fillRect/>
          </a:stretch>
        </p:blipFill>
        <p:spPr bwMode="auto">
          <a:xfrm>
            <a:off x="1106488" y="2720975"/>
            <a:ext cx="239712" cy="25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0" cstate="print"/>
          <a:srcRect l="-53995" t="-30235" r="-53995" b="-30235"/>
          <a:stretch>
            <a:fillRect/>
          </a:stretch>
        </p:blipFill>
        <p:spPr bwMode="auto">
          <a:xfrm>
            <a:off x="1116013" y="3094038"/>
            <a:ext cx="195262" cy="266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11" cstate="print"/>
          <a:srcRect l="-35995" t="-32864" r="-35995" b="-32864"/>
          <a:stretch>
            <a:fillRect/>
          </a:stretch>
        </p:blipFill>
        <p:spPr bwMode="auto">
          <a:xfrm>
            <a:off x="1106488" y="2347913"/>
            <a:ext cx="241300" cy="25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0" cstate="print"/>
          <a:srcRect l="-53995" t="-30235" r="-53995" b="-30235"/>
          <a:stretch>
            <a:fillRect/>
          </a:stretch>
        </p:blipFill>
        <p:spPr bwMode="auto">
          <a:xfrm>
            <a:off x="1116013" y="1981200"/>
            <a:ext cx="195262" cy="266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1" cstate="print"/>
          <a:srcRect l="-35995" t="-32864" r="-35995" b="-32864"/>
          <a:stretch>
            <a:fillRect/>
          </a:stretch>
        </p:blipFill>
        <p:spPr bwMode="auto">
          <a:xfrm>
            <a:off x="1098550" y="3087688"/>
            <a:ext cx="241300" cy="25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0" cstate="print"/>
          <a:srcRect l="-53995" t="-30235" r="-53995" b="-30235"/>
          <a:stretch>
            <a:fillRect/>
          </a:stretch>
        </p:blipFill>
        <p:spPr bwMode="auto">
          <a:xfrm>
            <a:off x="1109663" y="2705100"/>
            <a:ext cx="195262" cy="268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1" cstate="print"/>
          <a:srcRect l="-35995" t="-32864" r="-35995" b="-32864"/>
          <a:stretch>
            <a:fillRect/>
          </a:stretch>
        </p:blipFill>
        <p:spPr bwMode="auto">
          <a:xfrm>
            <a:off x="1100138" y="2381250"/>
            <a:ext cx="241300" cy="25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0" name="Téglalap 29"/>
          <p:cNvSpPr/>
          <p:nvPr/>
        </p:nvSpPr>
        <p:spPr>
          <a:xfrm>
            <a:off x="7100888" y="3959225"/>
            <a:ext cx="1820862" cy="19208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7094538" y="3173413"/>
            <a:ext cx="1820862" cy="19208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dirty="0" smtClean="0">
                <a:solidFill>
                  <a:schemeClr val="tx2">
                    <a:lumMod val="90000"/>
                  </a:schemeClr>
                </a:solidFill>
              </a:rPr>
              <a:t>Komplex számok</a:t>
            </a:r>
          </a:p>
          <a:p>
            <a:pPr lvl="1" eaLnBrk="1" hangingPunct="1">
              <a:defRPr/>
            </a:pPr>
            <a:r>
              <a:rPr lang="hu-HU" sz="1600" dirty="0" smtClean="0"/>
              <a:t>Lineáris rendszerek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fld id="{FF1735E2-70B8-4A2B-834D-EE080B250D66}" type="slidenum">
              <a:rPr lang="hu-HU"/>
              <a:pPr>
                <a:defRPr/>
              </a:pPr>
              <a:t>11</a:t>
            </a:fld>
            <a:endParaRPr lang="hu-HU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963738"/>
            <a:ext cx="807561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Matematikai alapok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6424613" y="3270250"/>
            <a:ext cx="1858962" cy="774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dirty="0" smtClean="0">
                <a:solidFill>
                  <a:schemeClr val="tx2">
                    <a:lumMod val="90000"/>
                  </a:schemeClr>
                </a:solidFill>
              </a:rPr>
              <a:t>Fourier transzformáció</a:t>
            </a:r>
          </a:p>
          <a:p>
            <a:pPr lvl="1" eaLnBrk="1" hangingPunct="1">
              <a:defRPr/>
            </a:pPr>
            <a:r>
              <a:rPr lang="hu-HU" sz="1600" dirty="0" smtClean="0"/>
              <a:t>Periodikus jel Fourier transzformáltja</a:t>
            </a:r>
          </a:p>
          <a:p>
            <a:pPr lvl="2" eaLnBrk="1" hangingPunct="1">
              <a:defRPr/>
            </a:pPr>
            <a:r>
              <a:rPr lang="hu-HU" sz="1400" dirty="0" smtClean="0">
                <a:solidFill>
                  <a:schemeClr val="tx2">
                    <a:lumMod val="90000"/>
                  </a:schemeClr>
                </a:solidFill>
              </a:rPr>
              <a:t>Bármely </a:t>
            </a:r>
            <a:r>
              <a:rPr lang="hu-HU" sz="1400" dirty="0" err="1" smtClean="0">
                <a:solidFill>
                  <a:schemeClr val="tx2">
                    <a:lumMod val="90000"/>
                  </a:schemeClr>
                </a:solidFill>
              </a:rPr>
              <a:t>T</a:t>
            </a:r>
            <a:r>
              <a:rPr lang="hu-HU" sz="1400" baseline="-25000" dirty="0" err="1" smtClean="0">
                <a:solidFill>
                  <a:schemeClr val="tx2">
                    <a:lumMod val="90000"/>
                  </a:schemeClr>
                </a:solidFill>
              </a:rPr>
              <a:t>s</a:t>
            </a:r>
            <a:r>
              <a:rPr lang="hu-HU" sz="1400" dirty="0" smtClean="0">
                <a:solidFill>
                  <a:schemeClr val="tx2">
                    <a:lumMod val="90000"/>
                  </a:schemeClr>
                </a:solidFill>
              </a:rPr>
              <a:t> periódusidejű periodikus jel felbontható megszámlálhatóan végtelen sok diszkrét frekvenciájú szinuszos és koszinuszos függvény összegére (Fourier-sor)</a:t>
            </a:r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3" eaLnBrk="1" hangingPunct="1">
              <a:defRPr/>
            </a:pPr>
            <a:endParaRPr lang="hu-HU" sz="900" dirty="0" smtClean="0"/>
          </a:p>
          <a:p>
            <a:pPr lvl="3" eaLnBrk="1" hangingPunct="1">
              <a:defRPr/>
            </a:pPr>
            <a:endParaRPr lang="hu-HU" sz="900" dirty="0" smtClean="0"/>
          </a:p>
          <a:p>
            <a:pPr lvl="3" eaLnBrk="1" hangingPunct="1">
              <a:defRPr/>
            </a:pPr>
            <a:r>
              <a:rPr lang="hu-HU" sz="1400" dirty="0" smtClean="0">
                <a:solidFill>
                  <a:schemeClr val="tx2">
                    <a:lumMod val="90000"/>
                  </a:schemeClr>
                </a:solidFill>
              </a:rPr>
              <a:t>Ahol az </a:t>
            </a:r>
            <a:r>
              <a:rPr lang="hu-HU" sz="1400" dirty="0" err="1" smtClean="0">
                <a:solidFill>
                  <a:schemeClr val="tx2">
                    <a:lumMod val="90000"/>
                  </a:schemeClr>
                </a:solidFill>
              </a:rPr>
              <a:t>alapharmonikus</a:t>
            </a:r>
            <a:r>
              <a:rPr lang="hu-HU" sz="1400" dirty="0" smtClean="0">
                <a:solidFill>
                  <a:schemeClr val="tx2">
                    <a:lumMod val="90000"/>
                  </a:schemeClr>
                </a:solidFill>
              </a:rPr>
              <a:t> frekvencia és körfrekvencia</a:t>
            </a:r>
          </a:p>
          <a:p>
            <a:pPr lvl="3" eaLnBrk="1" hangingPunct="1">
              <a:defRPr/>
            </a:pPr>
            <a:endParaRPr lang="hu-HU" sz="1400" dirty="0" smtClean="0"/>
          </a:p>
          <a:p>
            <a:pPr lvl="3" eaLnBrk="1" hangingPunct="1">
              <a:defRPr/>
            </a:pPr>
            <a:r>
              <a:rPr lang="hu-HU" sz="1400" dirty="0" smtClean="0">
                <a:solidFill>
                  <a:schemeClr val="tx2">
                    <a:lumMod val="90000"/>
                  </a:schemeClr>
                </a:solidFill>
              </a:rPr>
              <a:t>Az együtthatók:</a:t>
            </a:r>
          </a:p>
          <a:p>
            <a:pPr lvl="3" eaLnBrk="1" hangingPunct="1">
              <a:defRPr/>
            </a:pPr>
            <a:endParaRPr lang="hu-HU" sz="1400" dirty="0" smtClean="0"/>
          </a:p>
          <a:p>
            <a:pPr lvl="3" eaLnBrk="1" hangingPunct="1">
              <a:defRPr/>
            </a:pPr>
            <a:endParaRPr lang="hu-HU" sz="1400" dirty="0" smtClean="0"/>
          </a:p>
          <a:p>
            <a:pPr lvl="3" eaLnBrk="1" hangingPunct="1">
              <a:defRPr/>
            </a:pPr>
            <a:endParaRPr lang="hu-HU" sz="1400" dirty="0" smtClean="0"/>
          </a:p>
          <a:p>
            <a:pPr lvl="3" eaLnBrk="1" hangingPunct="1">
              <a:defRPr/>
            </a:pPr>
            <a:endParaRPr lang="hu-HU" sz="1400" dirty="0" smtClean="0"/>
          </a:p>
          <a:p>
            <a:pPr lvl="3" eaLnBrk="1" hangingPunct="1">
              <a:defRPr/>
            </a:pPr>
            <a:endParaRPr lang="hu-HU" sz="1400" dirty="0" smtClean="0"/>
          </a:p>
          <a:p>
            <a:pPr lvl="3" eaLnBrk="1" hangingPunct="1">
              <a:defRPr/>
            </a:pPr>
            <a:r>
              <a:rPr lang="hu-HU" sz="1400" dirty="0" smtClean="0">
                <a:solidFill>
                  <a:schemeClr val="tx2">
                    <a:lumMod val="90000"/>
                  </a:schemeClr>
                </a:solidFill>
              </a:rPr>
              <a:t>Az a</a:t>
            </a:r>
            <a:r>
              <a:rPr lang="hu-HU" sz="1400" baseline="-25000" dirty="0" smtClean="0">
                <a:solidFill>
                  <a:schemeClr val="tx2">
                    <a:lumMod val="90000"/>
                  </a:schemeClr>
                </a:solidFill>
              </a:rPr>
              <a:t>0</a:t>
            </a:r>
            <a:r>
              <a:rPr lang="hu-HU" sz="1400" dirty="0" smtClean="0">
                <a:solidFill>
                  <a:schemeClr val="tx2">
                    <a:lumMod val="90000"/>
                  </a:schemeClr>
                </a:solidFill>
              </a:rPr>
              <a:t> együttható az f(t) jel egyenáramú (DC) összetevőjének felel meg</a:t>
            </a:r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fld id="{FEC241CD-B386-4F6D-B924-5B7110219D59}" type="slidenum">
              <a:rPr lang="hu-HU"/>
              <a:pPr>
                <a:defRPr/>
              </a:pPr>
              <a:t>12</a:t>
            </a:fld>
            <a:endParaRPr lang="hu-HU" dirty="0"/>
          </a:p>
        </p:txBody>
      </p:sp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0" y="2435225"/>
            <a:ext cx="4000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4424363"/>
            <a:ext cx="1914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175" y="4446588"/>
            <a:ext cx="2724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9650" y="4454525"/>
            <a:ext cx="26574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8113" y="3357563"/>
            <a:ext cx="638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Matematikai alapok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1880" y="3405188"/>
            <a:ext cx="819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741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7414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113463" y="2536825"/>
            <a:ext cx="2641600" cy="39481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pic>
        <p:nvPicPr>
          <p:cNvPr id="13" name="Kép 12" descr="500px-Fourier_Serie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1888" y="2649538"/>
            <a:ext cx="24415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Rot="1" noChangeArrowheads="1"/>
          </p:cNvSpPr>
          <p:nvPr/>
        </p:nvSpPr>
        <p:spPr bwMode="auto">
          <a:xfrm>
            <a:off x="439738" y="3170238"/>
            <a:ext cx="52371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20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Frekvenciatartomány-béli reprezentáció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Spektrum</a:t>
            </a: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788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4075113"/>
            <a:ext cx="361473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9513" y="2506663"/>
            <a:ext cx="472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AA5C9-0898-4350-B794-CA48431C9A7E}" type="slidenum">
              <a:rPr lang="hu-HU"/>
              <a:pPr>
                <a:defRPr/>
              </a:pPr>
              <a:t>13</a:t>
            </a:fld>
            <a:endParaRPr lang="hu-HU"/>
          </a:p>
        </p:txBody>
      </p:sp>
      <p:sp>
        <p:nvSpPr>
          <p:cNvPr id="1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Matematikai alapok</a:t>
            </a:r>
          </a:p>
        </p:txBody>
      </p:sp>
      <p:sp>
        <p:nvSpPr>
          <p:cNvPr id="20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1241425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Fourier transzformáció</a:t>
            </a:r>
          </a:p>
          <a:p>
            <a:pPr lvl="1" eaLnBrk="1" hangingPunct="1">
              <a:defRPr/>
            </a:pPr>
            <a:r>
              <a:rPr lang="hu-HU" sz="1600" dirty="0" smtClean="0"/>
              <a:t>Periodikus jel Fourier transzformáltja</a:t>
            </a:r>
          </a:p>
          <a:p>
            <a:pPr lvl="2" eaLnBrk="1" hangingPunct="1">
              <a:defRPr/>
            </a:pPr>
            <a:r>
              <a:rPr lang="hu-HU" sz="1400" dirty="0" smtClean="0">
                <a:solidFill>
                  <a:schemeClr val="tx2">
                    <a:lumMod val="90000"/>
                  </a:schemeClr>
                </a:solidFill>
              </a:rPr>
              <a:t>Bármely </a:t>
            </a:r>
            <a:r>
              <a:rPr lang="hu-HU" sz="1400" dirty="0" err="1" smtClean="0">
                <a:solidFill>
                  <a:schemeClr val="tx2">
                    <a:lumMod val="90000"/>
                  </a:schemeClr>
                </a:solidFill>
              </a:rPr>
              <a:t>T</a:t>
            </a:r>
            <a:r>
              <a:rPr lang="hu-HU" sz="1400" baseline="-25000" dirty="0" err="1" smtClean="0">
                <a:solidFill>
                  <a:schemeClr val="tx2">
                    <a:lumMod val="90000"/>
                  </a:schemeClr>
                </a:solidFill>
              </a:rPr>
              <a:t>s</a:t>
            </a:r>
            <a:r>
              <a:rPr lang="hu-HU" sz="1400" dirty="0" smtClean="0">
                <a:solidFill>
                  <a:schemeClr val="tx2">
                    <a:lumMod val="90000"/>
                  </a:schemeClr>
                </a:solidFill>
              </a:rPr>
              <a:t> periódusidejű periodikus jel felbontható megszámlálhatóan végtelen sok diszkrét frekvenciájú szinuszos és koszinuszos függvény összegére </a:t>
            </a:r>
            <a:r>
              <a:rPr lang="hu-HU" sz="1400" dirty="0" smtClean="0"/>
              <a:t>(Fourier-sor)</a:t>
            </a:r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buFont typeface="Arial" charset="0"/>
              <a:buNone/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fld id="{8D2B4197-32B3-4705-ACE4-EC52E415E0F4}" type="slidenum">
              <a:rPr lang="hu-HU"/>
              <a:pPr>
                <a:defRPr/>
              </a:pPr>
              <a:t>14</a:t>
            </a:fld>
            <a:endParaRPr lang="hu-H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1109663"/>
            <a:ext cx="6481762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Matematikai alapok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4989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Ellenállás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Az árammal átjárt vezetőn feszültségesés következik be, ami az elektromos energia hővé való átalakulásának a következménye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A legalapvetőbb elektronikai elem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Valódi ellenállás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A környezeti feltételektől függő, változó érték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Áramerősség, feszültség, frekvencia, hőmérséklet, megvilágítás, öregedés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Néha hasznos is lehet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 termisztor, </a:t>
            </a:r>
            <a:r>
              <a:rPr lang="hu-HU" sz="1100" dirty="0" err="1" smtClean="0">
                <a:solidFill>
                  <a:srgbClr val="FFFF99"/>
                </a:solidFill>
              </a:rPr>
              <a:t>varisztor</a:t>
            </a:r>
            <a:r>
              <a:rPr lang="hu-HU" sz="1100" dirty="0" smtClean="0">
                <a:solidFill>
                  <a:srgbClr val="FFFF99"/>
                </a:solidFill>
              </a:rPr>
              <a:t>, </a:t>
            </a:r>
            <a:r>
              <a:rPr lang="hu-HU" sz="1100" dirty="0" err="1" smtClean="0">
                <a:solidFill>
                  <a:srgbClr val="FFFF99"/>
                </a:solidFill>
              </a:rPr>
              <a:t>fotoellenállás</a:t>
            </a:r>
            <a:r>
              <a:rPr lang="hu-HU" sz="1100" dirty="0" smtClean="0">
                <a:solidFill>
                  <a:srgbClr val="FFFF99"/>
                </a:solidFill>
              </a:rPr>
              <a:t>, mágneses ellenállás 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946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4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12297" name="Kép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950" y="5173663"/>
            <a:ext cx="166211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Kép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413" y="5199063"/>
            <a:ext cx="15319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Kép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513" y="5207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Kép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0863" y="5232400"/>
            <a:ext cx="17748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0063" y="2455863"/>
            <a:ext cx="16097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9550" y="2852738"/>
            <a:ext cx="109378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F9B9C-0F21-4E63-9749-2AFF010348AE}" type="slidenum">
              <a:rPr lang="hu-HU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3370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Kondenzátor (Kapacitás)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A kondenzátor feladata az elektromos töltések tárolása. A kondenzátor töltéstároló képességet annak kapacitásával adjuk meg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Egyenlete differenciális formában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1434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650" y="2508250"/>
            <a:ext cx="1247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9913" y="3890963"/>
            <a:ext cx="15049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8550" y="5710238"/>
            <a:ext cx="45831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zövegdoboz 17"/>
          <p:cNvSpPr txBox="1"/>
          <p:nvPr/>
        </p:nvSpPr>
        <p:spPr>
          <a:xfrm>
            <a:off x="4411663" y="5859463"/>
            <a:ext cx="8207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vagyis</a:t>
            </a:r>
          </a:p>
        </p:txBody>
      </p:sp>
      <p:pic>
        <p:nvPicPr>
          <p:cNvPr id="14349" name="Kép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5213" y="2530475"/>
            <a:ext cx="9509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Kép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5213" y="3376613"/>
            <a:ext cx="12382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Kép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6125" y="4348163"/>
            <a:ext cx="114141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Kép 2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7700" y="2519363"/>
            <a:ext cx="15001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 txBox="1">
            <a:spLocks noRot="1" noChangeArrowheads="1"/>
          </p:cNvSpPr>
          <p:nvPr/>
        </p:nvSpPr>
        <p:spPr bwMode="auto">
          <a:xfrm>
            <a:off x="433388" y="4300538"/>
            <a:ext cx="68992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állandó </a:t>
            </a:r>
            <a:r>
              <a:rPr lang="hu-HU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u(t) = 1V </a:t>
            </a: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esetén behelyettesítve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Egyenfeszültségű áramkörben az ideális kondenzátor szakadásként viselkedik</a:t>
            </a: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Dia számának hely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46381-B4C2-427F-A96F-78F06E5C4D7D}" type="slidenum">
              <a:rPr lang="hu-HU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4870450" cy="482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Kondenzátor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Állandó </a:t>
            </a:r>
            <a:r>
              <a:rPr lang="hu-HU" sz="1600" dirty="0" smtClean="0">
                <a:solidFill>
                  <a:srgbClr val="FFFF99"/>
                </a:solidFill>
              </a:rPr>
              <a:t>i(t) = 1 A </a:t>
            </a:r>
            <a:r>
              <a:rPr lang="hu-HU" sz="1600" dirty="0" smtClean="0"/>
              <a:t>és</a:t>
            </a:r>
            <a:r>
              <a:rPr lang="hu-HU" sz="1600" dirty="0" smtClean="0">
                <a:solidFill>
                  <a:srgbClr val="FFFF99"/>
                </a:solidFill>
              </a:rPr>
              <a:t> C = 1 F </a:t>
            </a:r>
            <a:r>
              <a:rPr lang="hu-HU" sz="1600" dirty="0" smtClean="0"/>
              <a:t>esetén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Egyenlete integrális formában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Behelyettesítve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kondenzátor feszültsége nem változhat ugrásszerűen az ugrásszerű áram vagy terhelésváltozás ellenére sem</a:t>
            </a:r>
            <a:endParaRPr lang="hu-HU" sz="1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Áramköri paneleken tápfeszültség- és zavar szűrő kondenzátorok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99"/>
                </a:solidFill>
              </a:rPr>
              <a:t>Pufferelés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99"/>
                </a:solidFill>
              </a:rPr>
              <a:t>Képes nagy áramimpulzusok leadására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151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12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3" name="Rectangle 3"/>
          <p:cNvSpPr txBox="1">
            <a:spLocks noRot="1" noChangeArrowheads="1"/>
          </p:cNvSpPr>
          <p:nvPr/>
        </p:nvSpPr>
        <p:spPr bwMode="auto">
          <a:xfrm>
            <a:off x="433388" y="4300538"/>
            <a:ext cx="68992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104900" y="2178050"/>
            <a:ext cx="4064000" cy="692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925" y="2244725"/>
            <a:ext cx="1409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Egyenes összekötő nyíllal 19"/>
          <p:cNvCxnSpPr/>
          <p:nvPr/>
        </p:nvCxnSpPr>
        <p:spPr>
          <a:xfrm flipV="1">
            <a:off x="2693988" y="2544763"/>
            <a:ext cx="327025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5850" y="1408113"/>
            <a:ext cx="14716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3538" y="1589088"/>
            <a:ext cx="18796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875" y="3736975"/>
            <a:ext cx="329406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6713" y="3179763"/>
            <a:ext cx="33718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1025" y="2259013"/>
            <a:ext cx="19367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011D6-AC03-4D0F-8CA9-1C34649CC02D}" type="slidenum">
              <a:rPr lang="hu-HU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4870450" cy="482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Kondenzátor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2253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253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36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3" name="Rectangle 3"/>
          <p:cNvSpPr txBox="1">
            <a:spLocks noRot="1" noChangeArrowheads="1"/>
          </p:cNvSpPr>
          <p:nvPr/>
        </p:nvSpPr>
        <p:spPr bwMode="auto">
          <a:xfrm>
            <a:off x="433388" y="4300538"/>
            <a:ext cx="68992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E3638-AADB-4CB7-B220-6C25BD07A6CA}" type="slidenum">
              <a:rPr lang="hu-HU"/>
              <a:pPr>
                <a:defRPr/>
              </a:pPr>
              <a:t>18</a:t>
            </a:fld>
            <a:endParaRPr lang="hu-HU"/>
          </a:p>
        </p:txBody>
      </p:sp>
      <p:pic>
        <p:nvPicPr>
          <p:cNvPr id="12" name="fruit_mov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55725" y="0"/>
            <a:ext cx="12099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3292475" y="3403600"/>
            <a:ext cx="3449638" cy="627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962025" y="2185988"/>
            <a:ext cx="1765300" cy="18684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3681413" y="2178050"/>
            <a:ext cx="2798762" cy="10271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4989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/>
              <a:t>A kondenzátor ellenállása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Adott </a:t>
            </a:r>
            <a:r>
              <a:rPr lang="hu-HU" sz="1800" dirty="0" smtClean="0">
                <a:solidFill>
                  <a:srgbClr val="FFFF99"/>
                </a:solidFill>
                <a:latin typeface="Symbol" pitchFamily="18" charset="2"/>
              </a:rPr>
              <a:t>w</a:t>
            </a:r>
            <a:r>
              <a:rPr lang="hu-HU" sz="1600" dirty="0" smtClean="0">
                <a:solidFill>
                  <a:srgbClr val="FFFF99"/>
                </a:solidFill>
              </a:rPr>
              <a:t> körfrekvenciájú (</a:t>
            </a:r>
            <a:r>
              <a:rPr lang="hu-HU" sz="1800" dirty="0" smtClean="0">
                <a:solidFill>
                  <a:srgbClr val="FFFF99"/>
                </a:solidFill>
                <a:latin typeface="Symbol" pitchFamily="18" charset="2"/>
              </a:rPr>
              <a:t>w</a:t>
            </a:r>
            <a:r>
              <a:rPr lang="hu-HU" sz="1600" dirty="0" smtClean="0">
                <a:solidFill>
                  <a:srgbClr val="FFFF99"/>
                </a:solidFill>
              </a:rPr>
              <a:t> = 2</a:t>
            </a:r>
            <a:r>
              <a:rPr lang="hu-HU" sz="1600" dirty="0" smtClean="0">
                <a:solidFill>
                  <a:srgbClr val="FFFF99"/>
                </a:solidFill>
                <a:latin typeface="Symbol" pitchFamily="18" charset="2"/>
              </a:rPr>
              <a:t>p</a:t>
            </a:r>
            <a:r>
              <a:rPr lang="hu-HU" sz="1600" dirty="0" smtClean="0">
                <a:solidFill>
                  <a:srgbClr val="FFFF99"/>
                </a:solidFill>
              </a:rPr>
              <a:t>f) váltakozó feszültséget rákapcsolva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356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63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538" y="2252663"/>
            <a:ext cx="16970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7613" y="2622550"/>
            <a:ext cx="27130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3163" y="2200275"/>
            <a:ext cx="27209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3588" y="3433763"/>
            <a:ext cx="108743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efelé nyíl 18"/>
          <p:cNvSpPr/>
          <p:nvPr/>
        </p:nvSpPr>
        <p:spPr>
          <a:xfrm>
            <a:off x="3963988" y="3109913"/>
            <a:ext cx="127000" cy="346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537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5013" y="3448050"/>
            <a:ext cx="20399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Kép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3138" y="4241800"/>
            <a:ext cx="488632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 txBox="1">
            <a:spLocks noRot="1" noChangeArrowheads="1"/>
          </p:cNvSpPr>
          <p:nvPr/>
        </p:nvSpPr>
        <p:spPr bwMode="auto">
          <a:xfrm>
            <a:off x="5911850" y="4233863"/>
            <a:ext cx="3071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 kondenzátor árama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w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függvényében nő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Fázisa 90°-ot siet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Ellenállás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Időben változó érték (</a:t>
            </a:r>
            <a:r>
              <a:rPr lang="hu-HU" sz="105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+/-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∞)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78" name="Picture 5"/>
          <p:cNvPicPr>
            <a:picLocks noChangeAspect="1" noChangeArrowheads="1"/>
          </p:cNvPicPr>
          <p:nvPr/>
        </p:nvPicPr>
        <p:blipFill>
          <a:blip r:embed="rId5" cstate="print"/>
          <a:srcRect r="11116"/>
          <a:stretch>
            <a:fillRect/>
          </a:stretch>
        </p:blipFill>
        <p:spPr bwMode="auto">
          <a:xfrm>
            <a:off x="993775" y="3784600"/>
            <a:ext cx="1704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9525" y="2255838"/>
            <a:ext cx="1296988" cy="349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3175" y="5245100"/>
            <a:ext cx="232568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Dia számának hely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FC1C-485D-4719-A8C2-A3EDD5821B71}" type="slidenum">
              <a:rPr lang="hu-HU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lvl="1" eaLnBrk="1" hangingPunct="1">
              <a:defRPr/>
            </a:pPr>
            <a:r>
              <a:rPr lang="hu-HU" dirty="0" smtClean="0">
                <a:solidFill>
                  <a:srgbClr val="FFFF99"/>
                </a:solidFill>
              </a:rPr>
              <a:t>Követelmények</a:t>
            </a:r>
            <a:endParaRPr lang="hu-HU" sz="3200" b="1" dirty="0" smtClean="0"/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540750" cy="4949825"/>
          </a:xfrm>
        </p:spPr>
        <p:txBody>
          <a:bodyPr/>
          <a:lstStyle/>
          <a:p>
            <a:pPr marL="0" lvl="1" indent="0" eaLnBrk="1" hangingPunct="1">
              <a:lnSpc>
                <a:spcPct val="80000"/>
              </a:lnSpc>
              <a:buNone/>
              <a:defRPr/>
            </a:pPr>
            <a:r>
              <a:rPr lang="hu-HU" dirty="0" smtClean="0">
                <a:solidFill>
                  <a:srgbClr val="FFFF99"/>
                </a:solidFill>
              </a:rPr>
              <a:t>Heti </a:t>
            </a:r>
            <a:r>
              <a:rPr lang="hu-HU" dirty="0">
                <a:solidFill>
                  <a:srgbClr val="FFFF99"/>
                </a:solidFill>
              </a:rPr>
              <a:t>óraszámok:  </a:t>
            </a:r>
            <a:r>
              <a:rPr lang="hu-HU" dirty="0"/>
              <a:t>3 óra előadás</a:t>
            </a:r>
          </a:p>
          <a:p>
            <a:pPr marL="342900" lvl="1" indent="-342900" eaLnBrk="1" hangingPunct="1">
              <a:lnSpc>
                <a:spcPct val="80000"/>
              </a:lnSpc>
              <a:defRPr/>
            </a:pPr>
            <a:r>
              <a:rPr lang="hu-HU" sz="2400" dirty="0">
                <a:solidFill>
                  <a:srgbClr val="FFFF99"/>
                </a:solidFill>
              </a:rPr>
              <a:t>Számonkérés módja:	félév közben: 2 zh, </a:t>
            </a:r>
          </a:p>
          <a:p>
            <a:pPr marL="742950" lvl="2" indent="-342900" eaLnBrk="1" hangingPunct="1">
              <a:lnSpc>
                <a:spcPct val="80000"/>
              </a:lnSpc>
              <a:defRPr/>
            </a:pPr>
            <a:r>
              <a:rPr lang="hu-HU" sz="1800" dirty="0"/>
              <a:t>7. hét 	-	1.ZH  (rövid kifejtős és tesztkérdések) </a:t>
            </a:r>
          </a:p>
          <a:p>
            <a:pPr marL="742950" lvl="2" indent="-342900" eaLnBrk="1" hangingPunct="1">
              <a:lnSpc>
                <a:spcPct val="80000"/>
              </a:lnSpc>
              <a:defRPr/>
            </a:pPr>
            <a:r>
              <a:rPr lang="hu-HU" sz="1800" dirty="0"/>
              <a:t>13. hét	-	2.ZH (rövid kifejtős és tesztkérdések) </a:t>
            </a:r>
            <a:endParaRPr lang="hu-HU" sz="1800" dirty="0" smtClean="0"/>
          </a:p>
          <a:p>
            <a:pPr marL="857250" lvl="3" indent="0" eaLnBrk="1" hangingPunct="1">
              <a:lnSpc>
                <a:spcPct val="80000"/>
              </a:lnSpc>
              <a:buNone/>
              <a:defRPr/>
            </a:pPr>
            <a:r>
              <a:rPr lang="hu-HU" sz="1400" dirty="0"/>
              <a:t>		</a:t>
            </a:r>
            <a:r>
              <a:rPr lang="hu-HU" sz="1400" dirty="0" smtClean="0"/>
              <a:t>- 	</a:t>
            </a:r>
            <a:r>
              <a:rPr lang="hu-HU" sz="1800" dirty="0" smtClean="0">
                <a:solidFill>
                  <a:srgbClr val="FFFF99"/>
                </a:solidFill>
              </a:rPr>
              <a:t>Labor </a:t>
            </a:r>
            <a:r>
              <a:rPr lang="hu-HU" sz="1800" dirty="0" err="1" smtClean="0">
                <a:solidFill>
                  <a:srgbClr val="FFFF99"/>
                </a:solidFill>
              </a:rPr>
              <a:t>ZH-k</a:t>
            </a:r>
            <a:r>
              <a:rPr lang="hu-HU" sz="1800" dirty="0" smtClean="0">
                <a:solidFill>
                  <a:srgbClr val="FFFF99"/>
                </a:solidFill>
              </a:rPr>
              <a:t> összesítése</a:t>
            </a:r>
          </a:p>
          <a:p>
            <a:pPr marL="742950" lvl="2" indent="-342900" eaLnBrk="1" hangingPunct="1">
              <a:lnSpc>
                <a:spcPct val="80000"/>
              </a:lnSpc>
              <a:defRPr/>
            </a:pPr>
            <a:r>
              <a:rPr lang="hu-HU" sz="1800" dirty="0" smtClean="0"/>
              <a:t>14. hét 	- 	pót </a:t>
            </a:r>
            <a:r>
              <a:rPr lang="hu-HU" sz="1800" dirty="0" err="1" smtClean="0"/>
              <a:t>ZH-k</a:t>
            </a:r>
            <a:r>
              <a:rPr lang="hu-HU" sz="1800" dirty="0" smtClean="0"/>
              <a:t> (rövid kifejtős és tesztkérdések) </a:t>
            </a:r>
          </a:p>
          <a:p>
            <a:pPr marL="400050" lvl="2" indent="0" eaLnBrk="1" hangingPunct="1">
              <a:lnSpc>
                <a:spcPct val="80000"/>
              </a:lnSpc>
              <a:buNone/>
              <a:defRPr/>
            </a:pPr>
            <a:r>
              <a:rPr lang="hu-HU" sz="1800" dirty="0" smtClean="0"/>
              <a:t>		</a:t>
            </a:r>
            <a:r>
              <a:rPr lang="hu-HU" sz="1800" dirty="0" smtClean="0"/>
              <a:t>              </a:t>
            </a:r>
            <a:r>
              <a:rPr lang="hu-HU" sz="1800" dirty="0" smtClean="0">
                <a:solidFill>
                  <a:srgbClr val="FFFF99"/>
                </a:solidFill>
              </a:rPr>
              <a:t>Csak az egyik </a:t>
            </a:r>
            <a:r>
              <a:rPr lang="hu-HU" sz="1800" dirty="0" err="1" smtClean="0">
                <a:solidFill>
                  <a:srgbClr val="FFFF99"/>
                </a:solidFill>
              </a:rPr>
              <a:t>ZH-t</a:t>
            </a:r>
            <a:r>
              <a:rPr lang="hu-HU" sz="1800" dirty="0" smtClean="0">
                <a:solidFill>
                  <a:srgbClr val="FFFF99"/>
                </a:solidFill>
              </a:rPr>
              <a:t> lehet pótolni a háromból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2400" dirty="0" smtClean="0">
                <a:solidFill>
                  <a:srgbClr val="FFFF99"/>
                </a:solidFill>
              </a:rPr>
              <a:t>Labor</a:t>
            </a:r>
          </a:p>
          <a:p>
            <a:pPr marL="742950" lvl="2" indent="-342900" eaLnBrk="1" hangingPunct="1">
              <a:lnSpc>
                <a:spcPct val="80000"/>
              </a:lnSpc>
              <a:defRPr/>
            </a:pPr>
            <a:r>
              <a:rPr lang="hu-HU" sz="1800" dirty="0" smtClean="0"/>
              <a:t>Beugró kis </a:t>
            </a:r>
            <a:r>
              <a:rPr lang="hu-HU" sz="1800" dirty="0" err="1" smtClean="0"/>
              <a:t>ZH-k</a:t>
            </a:r>
            <a:r>
              <a:rPr lang="hu-HU" sz="1800" dirty="0" smtClean="0"/>
              <a:t>, ezek átlaga adja a laborjegyet</a:t>
            </a:r>
            <a:endParaRPr lang="hu-HU" sz="1800" dirty="0" smtClean="0"/>
          </a:p>
          <a:p>
            <a:pPr marL="342900" lvl="1" indent="-342900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2400" dirty="0" smtClean="0">
                <a:solidFill>
                  <a:srgbClr val="FFFF99"/>
                </a:solidFill>
              </a:rPr>
              <a:t>Aláírás</a:t>
            </a:r>
            <a:endParaRPr lang="hu-HU" sz="2400" dirty="0">
              <a:solidFill>
                <a:srgbClr val="FFFF99"/>
              </a:solidFill>
            </a:endParaRPr>
          </a:p>
          <a:p>
            <a:pPr marL="742950" lvl="2" indent="-342900" eaLnBrk="1" hangingPunct="1">
              <a:lnSpc>
                <a:spcPct val="80000"/>
              </a:lnSpc>
              <a:defRPr/>
            </a:pPr>
            <a:r>
              <a:rPr lang="hu-HU" sz="1800" dirty="0"/>
              <a:t>Az aláírás megszerzéséhez mindkét </a:t>
            </a:r>
            <a:r>
              <a:rPr lang="hu-HU" sz="1800" dirty="0" smtClean="0"/>
              <a:t>elméleti </a:t>
            </a:r>
            <a:r>
              <a:rPr lang="hu-HU" sz="1800" dirty="0" err="1" smtClean="0"/>
              <a:t>ZH-nak</a:t>
            </a:r>
            <a:r>
              <a:rPr lang="hu-HU" sz="1800" dirty="0" smtClean="0"/>
              <a:t> </a:t>
            </a:r>
            <a:r>
              <a:rPr lang="hu-HU" sz="1800" dirty="0"/>
              <a:t>és a </a:t>
            </a:r>
            <a:r>
              <a:rPr lang="hu-HU" sz="1800" dirty="0" smtClean="0"/>
              <a:t>labor </a:t>
            </a:r>
            <a:r>
              <a:rPr lang="hu-HU" sz="1800" dirty="0" err="1" smtClean="0"/>
              <a:t>ZH-k</a:t>
            </a:r>
            <a:r>
              <a:rPr lang="hu-HU" sz="1800" dirty="0" smtClean="0"/>
              <a:t> átlagának külön-külön </a:t>
            </a:r>
            <a:r>
              <a:rPr lang="hu-HU" sz="1800" dirty="0"/>
              <a:t>legalább elégséges szintűnek kell lennie</a:t>
            </a:r>
          </a:p>
          <a:p>
            <a:pPr marL="742950" lvl="2" indent="-342900" eaLnBrk="1" hangingPunct="1">
              <a:lnSpc>
                <a:spcPct val="80000"/>
              </a:lnSpc>
              <a:defRPr/>
            </a:pPr>
            <a:r>
              <a:rPr lang="hu-HU" sz="1800" dirty="0"/>
              <a:t>A vizsgaidőszakban egy alkalommal lehetőség van az aláírás pótlására az egész éves anyagból.  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2400" dirty="0">
                <a:solidFill>
                  <a:srgbClr val="FFFF99"/>
                </a:solidFill>
              </a:rPr>
              <a:t>Vizsga</a:t>
            </a:r>
          </a:p>
          <a:p>
            <a:pPr marL="742950" lvl="2" indent="-342900" eaLnBrk="1" hangingPunct="1">
              <a:lnSpc>
                <a:spcPct val="80000"/>
              </a:lnSpc>
              <a:defRPr/>
            </a:pPr>
            <a:r>
              <a:rPr lang="hu-HU" sz="1800" dirty="0"/>
              <a:t>Papíros </a:t>
            </a:r>
            <a:r>
              <a:rPr lang="hu-HU" sz="1800" dirty="0" smtClean="0"/>
              <a:t>feladatmegoldás és önálló laboratóriumi feladat</a:t>
            </a:r>
            <a:endParaRPr lang="hu-HU" sz="1800" dirty="0"/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0CE74-95FD-491B-86A5-A33445FF9D3E}" type="slidenum">
              <a:rPr lang="hu-HU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4989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Váltakozó áramú ellenállás, impedancia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Lineáris eszközöknél szinuszos gerjesztés esetén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Azonos frekvenciájú szinuszos válasz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Csak az amplitúdó és a fázis változhat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Rögzített frekvenciájú gerjesztés esetén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Elegendő a szinuszos jel amplitúdóját és fázisát megadni 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Keressük az erre adott válasz amplitúdóját és fázisát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458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4584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238" y="1389063"/>
            <a:ext cx="1684337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20D8E-DF82-44A1-ACAE-B510D8ACCD45}" type="slidenum">
              <a:rPr lang="hu-HU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4989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Váltakozó áramú ellenállás, impedancia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Lineáris eszközöknél szinuszos gerjesztés esetén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Azonos frekvenciájú szinuszos válasz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Csak az amplitúdó és a fázis változhat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Rögzített frekvenciájú gerjesztés esetén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Elegendő a szinuszos jel amplitúdóját és fázisát megadni 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Keressük az erre adott válasz amplitúdóját és fázisát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 ideális ellenállás egyenáramú és váltakozó áramú ellenállása megegyezik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>
                <a:solidFill>
                  <a:srgbClr val="FFFF99"/>
                </a:solidFill>
              </a:rPr>
              <a:t> </a:t>
            </a:r>
            <a:r>
              <a:rPr lang="hu-HU" sz="1200" dirty="0" smtClean="0">
                <a:solidFill>
                  <a:srgbClr val="FFFF99"/>
                </a:solidFill>
              </a:rPr>
              <a:t>Z = R	</a:t>
            </a:r>
            <a:r>
              <a:rPr lang="hu-HU" sz="1200" dirty="0" smtClean="0"/>
              <a:t>nincs képzetes összetevő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áram és a feszültség fázisban vannak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560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5608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931988" y="4587875"/>
            <a:ext cx="5359400" cy="195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4641850"/>
            <a:ext cx="628967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églalap 12"/>
          <p:cNvSpPr/>
          <p:nvPr/>
        </p:nvSpPr>
        <p:spPr>
          <a:xfrm>
            <a:off x="1931988" y="2965450"/>
            <a:ext cx="4206875" cy="898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5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375" y="3138488"/>
            <a:ext cx="1074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1263" y="3154363"/>
            <a:ext cx="94456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0113" y="3203575"/>
            <a:ext cx="11271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A96F9-D229-4E30-A8F0-D0AE9C68AE3D}" type="slidenum">
              <a:rPr lang="hu-HU"/>
              <a:pPr>
                <a:defRPr/>
              </a:pPr>
              <a:t>21</a:t>
            </a:fld>
            <a:endParaRPr lang="hu-H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5238" y="1389063"/>
            <a:ext cx="1684337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3292475" y="3403600"/>
            <a:ext cx="3449638" cy="627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962025" y="2185988"/>
            <a:ext cx="1765300" cy="18684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3681413" y="2178050"/>
            <a:ext cx="2798762" cy="10271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4989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/>
              <a:t>A kondenzátor impedanciája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Adott </a:t>
            </a:r>
            <a:r>
              <a:rPr lang="hu-HU" sz="1800" dirty="0" smtClean="0">
                <a:solidFill>
                  <a:srgbClr val="FFFF99"/>
                </a:solidFill>
                <a:latin typeface="Symbol" pitchFamily="18" charset="2"/>
              </a:rPr>
              <a:t>w</a:t>
            </a:r>
            <a:r>
              <a:rPr lang="hu-HU" sz="1600" dirty="0" smtClean="0">
                <a:solidFill>
                  <a:srgbClr val="FFFF99"/>
                </a:solidFill>
              </a:rPr>
              <a:t> körfrekvenciájú (</a:t>
            </a:r>
            <a:r>
              <a:rPr lang="hu-HU" sz="1800" dirty="0" smtClean="0">
                <a:solidFill>
                  <a:srgbClr val="FFFF99"/>
                </a:solidFill>
                <a:latin typeface="Symbol" pitchFamily="18" charset="2"/>
              </a:rPr>
              <a:t>w</a:t>
            </a:r>
            <a:r>
              <a:rPr lang="hu-HU" sz="1600" dirty="0" smtClean="0">
                <a:solidFill>
                  <a:srgbClr val="FFFF99"/>
                </a:solidFill>
              </a:rPr>
              <a:t> = 2</a:t>
            </a:r>
            <a:r>
              <a:rPr lang="hu-HU" sz="1600" dirty="0" smtClean="0">
                <a:solidFill>
                  <a:srgbClr val="FFFF99"/>
                </a:solidFill>
                <a:latin typeface="Symbol" pitchFamily="18" charset="2"/>
              </a:rPr>
              <a:t>p</a:t>
            </a:r>
            <a:r>
              <a:rPr lang="hu-HU" sz="1600" dirty="0" smtClean="0">
                <a:solidFill>
                  <a:srgbClr val="FFFF99"/>
                </a:solidFill>
              </a:rPr>
              <a:t>f) váltakozó feszültséget rákapcsolva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663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538" y="2252663"/>
            <a:ext cx="16970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7613" y="2622550"/>
            <a:ext cx="27130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3163" y="2200275"/>
            <a:ext cx="27209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3588" y="3433763"/>
            <a:ext cx="108743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efelé nyíl 18"/>
          <p:cNvSpPr/>
          <p:nvPr/>
        </p:nvSpPr>
        <p:spPr>
          <a:xfrm>
            <a:off x="3963988" y="3109913"/>
            <a:ext cx="127000" cy="346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664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5013" y="3448050"/>
            <a:ext cx="20399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Kép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3138" y="4241800"/>
            <a:ext cx="488632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 txBox="1">
            <a:spLocks noRot="1" noChangeArrowheads="1"/>
          </p:cNvSpPr>
          <p:nvPr/>
        </p:nvSpPr>
        <p:spPr bwMode="auto">
          <a:xfrm>
            <a:off x="5911850" y="4233863"/>
            <a:ext cx="3071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 kondenzátor árama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w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függvényében nő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Fázisa 90°-ot siet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Impedanciája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44" name="Picture 5"/>
          <p:cNvPicPr>
            <a:picLocks noChangeAspect="1" noChangeArrowheads="1"/>
          </p:cNvPicPr>
          <p:nvPr/>
        </p:nvPicPr>
        <p:blipFill>
          <a:blip r:embed="rId5" cstate="print"/>
          <a:srcRect r="11116"/>
          <a:stretch>
            <a:fillRect/>
          </a:stretch>
        </p:blipFill>
        <p:spPr bwMode="auto">
          <a:xfrm>
            <a:off x="993775" y="3784600"/>
            <a:ext cx="1704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9525" y="2255838"/>
            <a:ext cx="1296988" cy="349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3175" y="5468938"/>
            <a:ext cx="23256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2600" y="5465763"/>
            <a:ext cx="1281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Dia számának hely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6F96F-4815-478C-8E12-8E0928F848EF}" type="slidenum">
              <a:rPr lang="hu-HU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 23"/>
          <p:cNvSpPr/>
          <p:nvPr/>
        </p:nvSpPr>
        <p:spPr>
          <a:xfrm>
            <a:off x="1016000" y="2159000"/>
            <a:ext cx="4271963" cy="3632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4989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/>
              <a:t>Kondenzátor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Impedancia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A kondenzátor váltakozó-áramú ellenállása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komplex és frekvenciafüggő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27653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765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7657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194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05150"/>
            <a:ext cx="2743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églalap 31"/>
          <p:cNvSpPr/>
          <p:nvPr/>
        </p:nvSpPr>
        <p:spPr>
          <a:xfrm>
            <a:off x="3873500" y="4090988"/>
            <a:ext cx="1239838" cy="57626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2562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8900" y="4108450"/>
            <a:ext cx="9874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8688" y="4221163"/>
            <a:ext cx="33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5775" y="3384550"/>
            <a:ext cx="3373438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llipszis 30"/>
          <p:cNvSpPr/>
          <p:nvPr/>
        </p:nvSpPr>
        <p:spPr>
          <a:xfrm>
            <a:off x="4286250" y="3570288"/>
            <a:ext cx="261938" cy="41275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2561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63" y="3527425"/>
            <a:ext cx="966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Egyenes összekötő nyíllal 36"/>
          <p:cNvCxnSpPr>
            <a:stCxn id="47" idx="0"/>
          </p:cNvCxnSpPr>
          <p:nvPr/>
        </p:nvCxnSpPr>
        <p:spPr>
          <a:xfrm rot="5400000" flipH="1" flipV="1">
            <a:off x="4963319" y="2907507"/>
            <a:ext cx="58737" cy="121920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zis 40"/>
          <p:cNvSpPr/>
          <p:nvPr/>
        </p:nvSpPr>
        <p:spPr>
          <a:xfrm>
            <a:off x="4684713" y="3603625"/>
            <a:ext cx="133350" cy="2286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2" name="Egyenes összekötő nyíllal 41"/>
          <p:cNvCxnSpPr/>
          <p:nvPr/>
        </p:nvCxnSpPr>
        <p:spPr>
          <a:xfrm rot="16200000" flipH="1">
            <a:off x="4510087" y="4076701"/>
            <a:ext cx="1374775" cy="85725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"/>
          <p:cNvSpPr txBox="1">
            <a:spLocks noRot="1" noChangeArrowheads="1"/>
          </p:cNvSpPr>
          <p:nvPr/>
        </p:nvSpPr>
        <p:spPr bwMode="auto">
          <a:xfrm>
            <a:off x="5156200" y="1604963"/>
            <a:ext cx="35179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Frekvenciatartománybéli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jellemzők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Amplitúdómenet</a:t>
            </a: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Fázismenet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Logaritmikus lépték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Frekvencia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Amplitúdó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5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36875" y="2371725"/>
            <a:ext cx="10541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9" cstate="print"/>
          <a:srcRect l="27791" r="27791"/>
          <a:stretch>
            <a:fillRect/>
          </a:stretch>
        </p:blipFill>
        <p:spPr bwMode="auto">
          <a:xfrm>
            <a:off x="493713" y="2136775"/>
            <a:ext cx="1208087" cy="327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10" cstate="print"/>
          <a:srcRect l="16057" t="17180" b="17180"/>
          <a:stretch>
            <a:fillRect/>
          </a:stretch>
        </p:blipFill>
        <p:spPr bwMode="auto">
          <a:xfrm>
            <a:off x="157163" y="2809875"/>
            <a:ext cx="1712912" cy="384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72" name="Picture 3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19275" y="2393950"/>
            <a:ext cx="10937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Egyenes összekötő nyíllal 37"/>
          <p:cNvCxnSpPr/>
          <p:nvPr/>
        </p:nvCxnSpPr>
        <p:spPr>
          <a:xfrm>
            <a:off x="1706563" y="2282825"/>
            <a:ext cx="312737" cy="1666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V="1">
            <a:off x="1811338" y="2846388"/>
            <a:ext cx="255587" cy="18573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0341C-B9FF-4ABA-82AD-2B62894BBB03}" type="slidenum">
              <a:rPr lang="hu-HU"/>
              <a:pPr>
                <a:defRPr/>
              </a:pPr>
              <a:t>23</a:t>
            </a:fld>
            <a:endParaRPr lang="hu-HU"/>
          </a:p>
        </p:txBody>
      </p:sp>
      <p:pic>
        <p:nvPicPr>
          <p:cNvPr id="32796" name="Picture 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67475" y="2992438"/>
            <a:ext cx="1771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2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65888" y="2370138"/>
            <a:ext cx="80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Ellipszis 46"/>
          <p:cNvSpPr/>
          <p:nvPr/>
        </p:nvSpPr>
        <p:spPr>
          <a:xfrm>
            <a:off x="4240213" y="3546475"/>
            <a:ext cx="285750" cy="474663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3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7030" y="3762008"/>
            <a:ext cx="813730" cy="43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41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2455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Induktivitás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leggyakrabban tekercsek, transzformátorok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A tekercs mágneses energiát tárol. A tároló képesség mértéke a tekercs L induktivitása (öninduktivitása), mértékegysége </a:t>
            </a:r>
            <a:r>
              <a:rPr lang="hu-HU" sz="1600" dirty="0" smtClean="0"/>
              <a:t>H (Henry)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Egyenlete differenciális formában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2867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867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8680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20489" name="Kép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438" y="4173538"/>
            <a:ext cx="26797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Kép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38" y="3081338"/>
            <a:ext cx="128746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Kép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0125" y="3081338"/>
            <a:ext cx="12319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5950" y="3105150"/>
            <a:ext cx="164623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Rot="1" noChangeArrowheads="1"/>
          </p:cNvSpPr>
          <p:nvPr/>
        </p:nvSpPr>
        <p:spPr bwMode="auto">
          <a:xfrm>
            <a:off x="417513" y="3775075"/>
            <a:ext cx="537368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Állandó </a:t>
            </a:r>
            <a:r>
              <a:rPr lang="hu-HU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i(t) = 1A </a:t>
            </a: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esetén behelyettesítve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Egyenáramú áramkörben az ideális tekercs rövidzárként viselkedik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9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3475" y="5011738"/>
            <a:ext cx="4429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zövegdoboz 25"/>
          <p:cNvSpPr txBox="1"/>
          <p:nvPr/>
        </p:nvSpPr>
        <p:spPr>
          <a:xfrm>
            <a:off x="3157538" y="5138738"/>
            <a:ext cx="8223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solidFill>
                  <a:schemeClr val="accent5">
                    <a:lumMod val="10000"/>
                  </a:schemeClr>
                </a:solidFill>
                <a:cs typeface="+mn-cs"/>
              </a:rPr>
              <a:t>vagyis</a:t>
            </a:r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2213" y="5037138"/>
            <a:ext cx="16541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31548-9FAD-4917-AF37-E947478E17AF}" type="slidenum">
              <a:rPr lang="hu-HU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4870450" cy="482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Induktivitás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Állandó </a:t>
            </a:r>
            <a:r>
              <a:rPr lang="hu-HU" sz="1600" dirty="0" smtClean="0">
                <a:solidFill>
                  <a:srgbClr val="FFFF99"/>
                </a:solidFill>
              </a:rPr>
              <a:t>u(t) = 1 V </a:t>
            </a:r>
            <a:r>
              <a:rPr lang="hu-HU" sz="1600" dirty="0" smtClean="0"/>
              <a:t>és</a:t>
            </a:r>
            <a:r>
              <a:rPr lang="hu-HU" sz="1600" dirty="0" smtClean="0">
                <a:solidFill>
                  <a:srgbClr val="FFFF99"/>
                </a:solidFill>
              </a:rPr>
              <a:t> L = 1 H </a:t>
            </a:r>
            <a:r>
              <a:rPr lang="hu-HU" sz="1600" dirty="0" smtClean="0"/>
              <a:t>esetén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Egyenlete integrális formában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Behelyettesítve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 tekercs árama nem változhat ugrásszerűen az ugrásszerű feszültségváltozás ellenére sem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Kapcsolóüzemű elektronikai eszközök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00" dirty="0" smtClean="0">
                <a:solidFill>
                  <a:srgbClr val="FFFF99"/>
                </a:solidFill>
              </a:rPr>
              <a:t>Képes nagy feszültségimpulzusok előállítására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2970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9702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970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9704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3" name="Rectangle 3"/>
          <p:cNvSpPr txBox="1">
            <a:spLocks noRot="1" noChangeArrowheads="1"/>
          </p:cNvSpPr>
          <p:nvPr/>
        </p:nvSpPr>
        <p:spPr bwMode="auto">
          <a:xfrm>
            <a:off x="433388" y="4300538"/>
            <a:ext cx="68992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327150" y="2170113"/>
            <a:ext cx="3937000" cy="692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0" name="Egyenes összekötő nyíllal 19"/>
          <p:cNvCxnSpPr/>
          <p:nvPr/>
        </p:nvCxnSpPr>
        <p:spPr>
          <a:xfrm flipV="1">
            <a:off x="2797175" y="2544763"/>
            <a:ext cx="303213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273300"/>
            <a:ext cx="120491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2463" y="3700463"/>
            <a:ext cx="2787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5288" y="3140075"/>
            <a:ext cx="3367087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8975" y="2184400"/>
            <a:ext cx="19399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C2E7B-4C80-4BE5-A855-C78B712EA4C5}" type="slidenum">
              <a:rPr lang="hu-HU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4870450" cy="482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Induktivitás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3072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728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3" name="Rectangle 3"/>
          <p:cNvSpPr txBox="1">
            <a:spLocks noRot="1" noChangeArrowheads="1"/>
          </p:cNvSpPr>
          <p:nvPr/>
        </p:nvSpPr>
        <p:spPr bwMode="auto">
          <a:xfrm>
            <a:off x="433388" y="4300538"/>
            <a:ext cx="68992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30590-980C-41DB-AD8F-C4D40325C4D9}" type="slidenum">
              <a:rPr lang="hu-HU"/>
              <a:pPr>
                <a:defRPr/>
              </a:pPr>
              <a:t>26</a:t>
            </a:fld>
            <a:endParaRPr lang="hu-HU"/>
          </a:p>
        </p:txBody>
      </p:sp>
      <p:pic>
        <p:nvPicPr>
          <p:cNvPr id="16" name="Jacob_s Ladder_ 500k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0020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>
            <a:off x="3319463" y="3556000"/>
            <a:ext cx="3987800" cy="8048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922338" y="2184400"/>
            <a:ext cx="1812925" cy="190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3683000" y="2125663"/>
            <a:ext cx="3624263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4989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/>
              <a:t>Az induktivitás váltakozó áramú ellenállása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Adott </a:t>
            </a:r>
            <a:r>
              <a:rPr lang="hu-HU" sz="1800" dirty="0" smtClean="0">
                <a:solidFill>
                  <a:srgbClr val="FFFF99"/>
                </a:solidFill>
                <a:latin typeface="Symbol" pitchFamily="18" charset="2"/>
              </a:rPr>
              <a:t>w</a:t>
            </a:r>
            <a:r>
              <a:rPr lang="hu-HU" sz="1600" dirty="0" smtClean="0">
                <a:solidFill>
                  <a:srgbClr val="FFFF99"/>
                </a:solidFill>
              </a:rPr>
              <a:t> körfrekvenciájú (</a:t>
            </a:r>
            <a:r>
              <a:rPr lang="hu-HU" sz="1800" dirty="0" smtClean="0">
                <a:solidFill>
                  <a:srgbClr val="FFFF99"/>
                </a:solidFill>
                <a:latin typeface="Symbol" pitchFamily="18" charset="2"/>
              </a:rPr>
              <a:t>w</a:t>
            </a:r>
            <a:r>
              <a:rPr lang="hu-HU" sz="1600" dirty="0" smtClean="0">
                <a:solidFill>
                  <a:srgbClr val="FFFF99"/>
                </a:solidFill>
              </a:rPr>
              <a:t> = 2</a:t>
            </a:r>
            <a:r>
              <a:rPr lang="hu-HU" sz="1600" dirty="0" smtClean="0">
                <a:solidFill>
                  <a:srgbClr val="FFFF99"/>
                </a:solidFill>
                <a:latin typeface="Symbol" pitchFamily="18" charset="2"/>
              </a:rPr>
              <a:t>p</a:t>
            </a:r>
            <a:r>
              <a:rPr lang="hu-HU" sz="1600" dirty="0" smtClean="0">
                <a:solidFill>
                  <a:srgbClr val="FFFF99"/>
                </a:solidFill>
              </a:rPr>
              <a:t>f) váltakozó áramot rákényszerítve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3175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1755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3" name="Rectangle 3"/>
          <p:cNvSpPr txBox="1">
            <a:spLocks noRot="1" noChangeArrowheads="1"/>
          </p:cNvSpPr>
          <p:nvPr/>
        </p:nvSpPr>
        <p:spPr bwMode="auto">
          <a:xfrm>
            <a:off x="5911850" y="4524375"/>
            <a:ext cx="3071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 tekercs feszültsége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w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függvényében nő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Fázisa 90°-ot siet</a:t>
            </a: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Impedanciája</a:t>
            </a: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5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154238"/>
            <a:ext cx="1571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588" y="3805238"/>
            <a:ext cx="879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4613" y="2541588"/>
            <a:ext cx="3390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1525" y="3554413"/>
            <a:ext cx="1352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efelé nyíl 18"/>
          <p:cNvSpPr/>
          <p:nvPr/>
        </p:nvSpPr>
        <p:spPr>
          <a:xfrm>
            <a:off x="4191000" y="3243263"/>
            <a:ext cx="127000" cy="346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152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6338" y="3713163"/>
            <a:ext cx="21082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Kép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3" y="4538663"/>
            <a:ext cx="5087937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3463" y="2286000"/>
            <a:ext cx="16240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6725" y="5791200"/>
            <a:ext cx="1281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D4143-5990-46EB-AF4F-121B836FB471}" type="slidenum">
              <a:rPr lang="hu-HU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20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1241425" y="2130425"/>
            <a:ext cx="1462088" cy="11144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2774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3277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2776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8" name="Rectangle 3"/>
          <p:cNvSpPr txBox="1">
            <a:spLocks noRot="1" noChangeArrowheads="1"/>
          </p:cNvSpPr>
          <p:nvPr/>
        </p:nvSpPr>
        <p:spPr bwMode="auto">
          <a:xfrm>
            <a:off x="425450" y="1506538"/>
            <a:ext cx="82359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Az induktivitás váltakozó áramú ellenállása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Impedancia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Szintén komplex és frekvencia függő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Szelektív erősítő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 későbbiekben látni fogjuk, hogy kondenzátorok és tekercsek segítségével olyan áramköröket építhetünk, amelyek csak bizonyos frekvenciájú jeleket erősítenek, vagy nyomnak el</a:t>
            </a: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8775" y="2138363"/>
            <a:ext cx="237331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166938"/>
            <a:ext cx="1036637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5200" y="2727325"/>
            <a:ext cx="3571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4813" y="2138363"/>
            <a:ext cx="332581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BDC09-36D5-4A84-ADCA-3D5BED23A676}" type="slidenum">
              <a:rPr lang="hu-HU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Passzív alkatrészek</a:t>
            </a:r>
          </a:p>
        </p:txBody>
      </p:sp>
      <p:sp>
        <p:nvSpPr>
          <p:cNvPr id="33795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3379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3799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8" name="Rectangle 3"/>
          <p:cNvSpPr txBox="1">
            <a:spLocks noRot="1" noChangeArrowheads="1"/>
          </p:cNvSpPr>
          <p:nvPr/>
        </p:nvSpPr>
        <p:spPr bwMode="auto">
          <a:xfrm>
            <a:off x="425450" y="1506538"/>
            <a:ext cx="82359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Ellenállás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Kondenzátor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Tekercs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Dióda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Később részletesebben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3561" name="Kép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3182938"/>
            <a:ext cx="22923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Kép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0" y="3163888"/>
            <a:ext cx="1155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Kép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9238" y="3192463"/>
            <a:ext cx="944562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Kép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7963" y="3187700"/>
            <a:ext cx="1112837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Kép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3425" y="4445000"/>
            <a:ext cx="14620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Kép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7125" y="4538663"/>
            <a:ext cx="87153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Kép 1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84338" y="4529138"/>
            <a:ext cx="1106487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0309C-C07A-429F-8004-3AF35E737E9A}" type="slidenum">
              <a:rPr lang="hu-HU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Alapfogalmak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540750" cy="4949825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Az elektromos áram a töltéssel rendelkező részecskék rendezett áramlása.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Az elektronika az elektromos áram létrehozásával, átalakításával, befolyásolásával, irányításával foglakozik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1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Áramerősség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Az elektromos áram erőssége az adott keresztmetszeten egységnyi idő alatt áthaladó töltések mennyissége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I [A] </a:t>
            </a:r>
            <a:r>
              <a:rPr lang="hu-HU" sz="1400" dirty="0" smtClean="0"/>
              <a:t>Amper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05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Feszültség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Az elektromos feszültség megadja, hogy mekkora munkát végez az elektromos mező, miközben egységnyi töltést a mező egyik pontjából a másikba áramoltat.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U [V] </a:t>
            </a:r>
            <a:r>
              <a:rPr lang="hu-HU" sz="1400" dirty="0" smtClean="0"/>
              <a:t>Volt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1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Teljesítmény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Elektromos teljesítmény egy adott időegység alatt felvett vagy leadott elektromos energia mértéke.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P [W] </a:t>
            </a:r>
            <a:r>
              <a:rPr lang="hu-HU" sz="1400" dirty="0" smtClean="0"/>
              <a:t>Watt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Pillanatnyi teljesítmény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400" dirty="0" smtClean="0"/>
              <a:t>				</a:t>
            </a:r>
            <a:r>
              <a:rPr lang="hu-HU" sz="1600" dirty="0" smtClean="0">
                <a:solidFill>
                  <a:srgbClr val="FFFF99"/>
                </a:solidFill>
              </a:rPr>
              <a:t>  </a:t>
            </a:r>
            <a:r>
              <a:rPr lang="hu-HU" sz="1800" dirty="0" smtClean="0">
                <a:solidFill>
                  <a:srgbClr val="FFFF99"/>
                </a:solidFill>
              </a:rPr>
              <a:t>P(t) = U(t) I(t)</a:t>
            </a:r>
            <a:endParaRPr lang="hu-HU" sz="1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0CE74-95FD-491B-86A5-A33445FF9D3E}" type="slidenum">
              <a:rPr lang="hu-HU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90463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Alapfogalmak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0888" y="2047875"/>
            <a:ext cx="3136900" cy="2420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400" dirty="0" smtClean="0">
                <a:solidFill>
                  <a:srgbClr val="FFFF99"/>
                </a:solidFill>
              </a:rPr>
              <a:t>Mennyiségek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Áram </a:t>
            </a:r>
            <a:r>
              <a:rPr lang="hu-HU" sz="1800" dirty="0" smtClean="0">
                <a:solidFill>
                  <a:srgbClr val="FFFF66"/>
                </a:solidFill>
              </a:rPr>
              <a:t>[A]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Feszültség </a:t>
            </a:r>
            <a:r>
              <a:rPr lang="hu-HU" sz="1800" dirty="0" smtClean="0">
                <a:solidFill>
                  <a:srgbClr val="FFFF66"/>
                </a:solidFill>
              </a:rPr>
              <a:t>[V]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Teljesítmény </a:t>
            </a:r>
            <a:r>
              <a:rPr lang="hu-HU" sz="1800" dirty="0" smtClean="0">
                <a:solidFill>
                  <a:srgbClr val="FFFF66"/>
                </a:solidFill>
              </a:rPr>
              <a:t>[W]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Ellenállás </a:t>
            </a:r>
            <a:r>
              <a:rPr lang="hu-HU" sz="1800" dirty="0" smtClean="0">
                <a:solidFill>
                  <a:srgbClr val="FFFF66"/>
                </a:solidFill>
              </a:rPr>
              <a:t>[W]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Kapacitás </a:t>
            </a:r>
            <a:r>
              <a:rPr lang="hu-HU" sz="1800" dirty="0" smtClean="0">
                <a:solidFill>
                  <a:srgbClr val="FFFF66"/>
                </a:solidFill>
              </a:rPr>
              <a:t>[F]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Induktivitás </a:t>
            </a:r>
            <a:r>
              <a:rPr lang="hu-HU" sz="1800" dirty="0" smtClean="0">
                <a:solidFill>
                  <a:srgbClr val="FFFF66"/>
                </a:solidFill>
              </a:rPr>
              <a:t>[H]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Frekvencia </a:t>
            </a:r>
            <a:r>
              <a:rPr lang="hu-HU" sz="1800" dirty="0" smtClean="0">
                <a:solidFill>
                  <a:srgbClr val="FFFF66"/>
                </a:solidFill>
              </a:rPr>
              <a:t>[Hz]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</p:txBody>
      </p:sp>
      <p:sp>
        <p:nvSpPr>
          <p:cNvPr id="3482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4006850" y="1730375"/>
            <a:ext cx="4922838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2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Értékek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piko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p	1 </a:t>
            </a:r>
            <a:r>
              <a:rPr lang="hu-HU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pA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= 10</a:t>
            </a:r>
            <a:r>
              <a:rPr lang="hu-HU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-12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kern="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nano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n	1 </a:t>
            </a:r>
            <a:r>
              <a:rPr lang="hu-HU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nF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= 10</a:t>
            </a:r>
            <a:r>
              <a:rPr lang="hu-HU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-9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mikro 	</a:t>
            </a:r>
            <a:r>
              <a:rPr lang="hu-HU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m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1 </a:t>
            </a:r>
            <a:r>
              <a:rPr lang="hu-HU" sz="2000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m</a:t>
            </a:r>
            <a:r>
              <a:rPr lang="hu-HU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= 10</a:t>
            </a:r>
            <a:r>
              <a:rPr lang="hu-HU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-6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milli	m	1 </a:t>
            </a:r>
            <a:r>
              <a:rPr lang="hu-HU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mV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= 10</a:t>
            </a:r>
            <a:r>
              <a:rPr lang="hu-HU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-3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			1 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= 1 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kilo	k	1 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W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= 10</a:t>
            </a:r>
            <a:r>
              <a:rPr lang="hu-HU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W</a:t>
            </a:r>
            <a:endParaRPr lang="hu-HU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Mega	M	1 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MW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= 10</a:t>
            </a:r>
            <a:r>
              <a:rPr lang="hu-HU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6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Giga	G	1 </a:t>
            </a:r>
            <a:r>
              <a:rPr lang="hu-HU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GHz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= 10</a:t>
            </a:r>
            <a:r>
              <a:rPr lang="hu-HU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9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Hz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Terra	T	1 </a:t>
            </a:r>
            <a:r>
              <a:rPr lang="hu-HU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THz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= 10</a:t>
            </a:r>
            <a:r>
              <a:rPr lang="hu-HU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12</a:t>
            </a:r>
            <a:r>
              <a:rPr lang="hu-HU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hu-HU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Hz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20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20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EC998-FB74-4C86-BD2B-BB520FFEB57F}" type="slidenum">
              <a:rPr lang="hu-HU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Alapfogalmak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8825" y="1387475"/>
            <a:ext cx="8178800" cy="46402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600" dirty="0" smtClean="0"/>
              <a:t>Ellenállásokat kondenzátorokat tekercseket csak szabványos értékekben gyártanak</a:t>
            </a:r>
            <a:endParaRPr lang="hu-HU" sz="1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1400" dirty="0" smtClean="0"/>
          </a:p>
        </p:txBody>
      </p:sp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670050"/>
            <a:ext cx="348456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5213" y="1662113"/>
            <a:ext cx="36099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1765300" y="1662113"/>
            <a:ext cx="644525" cy="4905375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943225" y="1671638"/>
            <a:ext cx="644525" cy="4905375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135438" y="1671638"/>
            <a:ext cx="563562" cy="4905375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5424488" y="1655763"/>
            <a:ext cx="674687" cy="4905375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657975" y="1655763"/>
            <a:ext cx="674688" cy="4906962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7874000" y="1655763"/>
            <a:ext cx="609600" cy="4906962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004C6-7CEF-41EB-8CEA-7CBD69BCEC0C}" type="slidenum">
              <a:rPr lang="hu-HU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545512" cy="10191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/>
              <a:t>Alapfogalmak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5" y="1438275"/>
            <a:ext cx="4168775" cy="4660900"/>
          </a:xfrm>
        </p:spPr>
        <p:txBody>
          <a:bodyPr/>
          <a:lstStyle/>
          <a:p>
            <a:pPr>
              <a:defRPr/>
            </a:pPr>
            <a:r>
              <a:rPr lang="hu-HU" sz="2000" dirty="0" err="1" smtClean="0"/>
              <a:t>Kirchoff</a:t>
            </a:r>
            <a:r>
              <a:rPr lang="hu-HU" sz="2000" dirty="0" smtClean="0"/>
              <a:t> törvények</a:t>
            </a:r>
          </a:p>
          <a:p>
            <a:pPr lvl="1"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Csomóponti törvény</a:t>
            </a:r>
          </a:p>
          <a:p>
            <a:pPr lvl="2">
              <a:defRPr/>
            </a:pPr>
            <a:r>
              <a:rPr lang="hu-HU" sz="1400" dirty="0" smtClean="0"/>
              <a:t>A csomópontba befolyó áramok összege megegyezik az onnan elfolyó áramok összegével</a:t>
            </a:r>
          </a:p>
          <a:p>
            <a:pPr lvl="2">
              <a:defRPr/>
            </a:pPr>
            <a:endParaRPr lang="hu-HU" sz="1600" dirty="0" smtClean="0"/>
          </a:p>
          <a:p>
            <a:pPr lvl="2">
              <a:defRPr/>
            </a:pPr>
            <a:endParaRPr lang="hu-HU" sz="1600" dirty="0" smtClean="0"/>
          </a:p>
          <a:p>
            <a:pPr lvl="2">
              <a:defRPr/>
            </a:pPr>
            <a:endParaRPr lang="hu-HU" sz="1600" dirty="0" smtClean="0"/>
          </a:p>
          <a:p>
            <a:pPr lvl="2">
              <a:defRPr/>
            </a:pPr>
            <a:endParaRPr lang="hu-HU" sz="1600" dirty="0" smtClean="0"/>
          </a:p>
          <a:p>
            <a:pPr lvl="1"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Huroktörvény</a:t>
            </a:r>
          </a:p>
          <a:p>
            <a:pPr lvl="2">
              <a:defRPr/>
            </a:pPr>
            <a:r>
              <a:rPr lang="hu-HU" sz="1400" dirty="0" smtClean="0"/>
              <a:t>Bármely zárt áramhurokban a részfeszültségek előjelhelyes összege zérus</a:t>
            </a:r>
            <a:endParaRPr lang="hu-HU" sz="1400" dirty="0"/>
          </a:p>
        </p:txBody>
      </p:sp>
      <p:pic>
        <p:nvPicPr>
          <p:cNvPr id="24580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588" y="1673225"/>
            <a:ext cx="1892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églalap 4"/>
          <p:cNvSpPr>
            <a:spLocks noChangeArrowheads="1"/>
          </p:cNvSpPr>
          <p:nvPr/>
        </p:nvSpPr>
        <p:spPr bwMode="auto">
          <a:xfrm>
            <a:off x="6815138" y="1643063"/>
            <a:ext cx="19478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>
                <a:solidFill>
                  <a:srgbClr val="FFFF99"/>
                </a:solidFill>
              </a:rPr>
              <a:t>Ha a befolyó áramot pozitívnak, az elfolyót negatívnak vesszük akkor: </a:t>
            </a:r>
          </a:p>
          <a:p>
            <a:endParaRPr lang="hu-HU" sz="1200">
              <a:solidFill>
                <a:srgbClr val="FFFF99"/>
              </a:solidFill>
            </a:endParaRPr>
          </a:p>
          <a:p>
            <a:r>
              <a:rPr lang="hu-HU" sz="1200"/>
              <a:t>– </a:t>
            </a:r>
            <a:r>
              <a:rPr lang="hu-HU" sz="1200" i="1"/>
              <a:t>i</a:t>
            </a:r>
            <a:r>
              <a:rPr lang="hu-HU" sz="1200" baseline="-25000"/>
              <a:t>1</a:t>
            </a:r>
            <a:r>
              <a:rPr lang="hu-HU" sz="1200"/>
              <a:t> + </a:t>
            </a:r>
            <a:r>
              <a:rPr lang="hu-HU" sz="1200" i="1"/>
              <a:t>i</a:t>
            </a:r>
            <a:r>
              <a:rPr lang="hu-HU" sz="1200" baseline="-25000"/>
              <a:t>2</a:t>
            </a:r>
            <a:r>
              <a:rPr lang="hu-HU" sz="1200"/>
              <a:t> – </a:t>
            </a:r>
            <a:r>
              <a:rPr lang="hu-HU" sz="1200" i="1"/>
              <a:t>i</a:t>
            </a:r>
            <a:r>
              <a:rPr lang="hu-HU" sz="1200" baseline="-25000"/>
              <a:t>4</a:t>
            </a:r>
            <a:r>
              <a:rPr lang="hu-HU" sz="1200"/>
              <a:t> + </a:t>
            </a:r>
            <a:r>
              <a:rPr lang="hu-HU" sz="1200" i="1"/>
              <a:t>i</a:t>
            </a:r>
            <a:r>
              <a:rPr lang="hu-HU" sz="1200" baseline="-25000"/>
              <a:t>3</a:t>
            </a:r>
            <a:r>
              <a:rPr lang="hu-HU" sz="1200"/>
              <a:t> = 0</a:t>
            </a:r>
            <a:r>
              <a:rPr lang="hu-HU" sz="1200">
                <a:solidFill>
                  <a:srgbClr val="FFFF99"/>
                </a:solidFill>
              </a:rPr>
              <a:t/>
            </a:r>
            <a:br>
              <a:rPr lang="hu-HU" sz="1200">
                <a:solidFill>
                  <a:srgbClr val="FFFF99"/>
                </a:solidFill>
              </a:rPr>
            </a:br>
            <a:endParaRPr lang="hu-HU" sz="1200">
              <a:solidFill>
                <a:srgbClr val="FFFF99"/>
              </a:solidFill>
            </a:endParaRPr>
          </a:p>
          <a:p>
            <a:r>
              <a:rPr lang="hu-HU" sz="1200">
                <a:solidFill>
                  <a:srgbClr val="FFFF99"/>
                </a:solidFill>
              </a:rPr>
              <a:t>Ebből következik, hogy </a:t>
            </a:r>
          </a:p>
          <a:p>
            <a:endParaRPr lang="hu-HU" sz="1200" i="1">
              <a:solidFill>
                <a:srgbClr val="FFFF99"/>
              </a:solidFill>
            </a:endParaRPr>
          </a:p>
          <a:p>
            <a:r>
              <a:rPr lang="hu-HU" sz="1200" i="1"/>
              <a:t>i</a:t>
            </a:r>
            <a:r>
              <a:rPr lang="hu-HU" sz="1200" baseline="-25000"/>
              <a:t>1</a:t>
            </a:r>
            <a:r>
              <a:rPr lang="hu-HU" sz="1200"/>
              <a:t> + </a:t>
            </a:r>
            <a:r>
              <a:rPr lang="hu-HU" sz="1200" i="1"/>
              <a:t>i</a:t>
            </a:r>
            <a:r>
              <a:rPr lang="hu-HU" sz="1200" baseline="-25000"/>
              <a:t>4</a:t>
            </a:r>
            <a:r>
              <a:rPr lang="hu-HU" sz="1200"/>
              <a:t> = </a:t>
            </a:r>
            <a:r>
              <a:rPr lang="hu-HU" sz="1200" i="1"/>
              <a:t>i</a:t>
            </a:r>
            <a:r>
              <a:rPr lang="hu-HU" sz="1200" baseline="-25000"/>
              <a:t>2</a:t>
            </a:r>
            <a:r>
              <a:rPr lang="hu-HU" sz="1200"/>
              <a:t> + </a:t>
            </a:r>
            <a:r>
              <a:rPr lang="hu-HU" sz="1200" i="1"/>
              <a:t>i</a:t>
            </a:r>
            <a:r>
              <a:rPr lang="hu-HU" sz="1200" baseline="-25000"/>
              <a:t>3</a:t>
            </a:r>
            <a:endParaRPr lang="hu-HU" sz="1200"/>
          </a:p>
        </p:txBody>
      </p:sp>
      <p:pic>
        <p:nvPicPr>
          <p:cNvPr id="24582" name="Kép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438" y="4265613"/>
            <a:ext cx="200818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églalap 6"/>
          <p:cNvSpPr>
            <a:spLocks noChangeArrowheads="1"/>
          </p:cNvSpPr>
          <p:nvPr/>
        </p:nvSpPr>
        <p:spPr bwMode="auto">
          <a:xfrm>
            <a:off x="6850063" y="4265613"/>
            <a:ext cx="19716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>
                <a:solidFill>
                  <a:srgbClr val="FFFF99"/>
                </a:solidFill>
              </a:rPr>
              <a:t>A körüljárási (pozitív) irány az óramutató járásával megegyező </a:t>
            </a:r>
          </a:p>
          <a:p>
            <a:endParaRPr lang="hu-HU" sz="1200">
              <a:solidFill>
                <a:srgbClr val="FFFF99"/>
              </a:solidFill>
            </a:endParaRPr>
          </a:p>
          <a:p>
            <a:r>
              <a:rPr lang="hu-HU" sz="1200">
                <a:solidFill>
                  <a:srgbClr val="FFFF99"/>
                </a:solidFill>
              </a:rPr>
              <a:t> </a:t>
            </a:r>
            <a:r>
              <a:rPr lang="hu-HU" sz="1200"/>
              <a:t>– </a:t>
            </a:r>
            <a:r>
              <a:rPr lang="hu-HU" sz="1200" i="1"/>
              <a:t>U</a:t>
            </a:r>
            <a:r>
              <a:rPr lang="hu-HU" sz="1200" baseline="-25000"/>
              <a:t>g</a:t>
            </a:r>
            <a:r>
              <a:rPr lang="hu-HU" sz="1200"/>
              <a:t> + </a:t>
            </a:r>
            <a:r>
              <a:rPr lang="hu-HU" sz="1200" i="1"/>
              <a:t>U</a:t>
            </a:r>
            <a:r>
              <a:rPr lang="hu-HU" sz="1200" baseline="-25000"/>
              <a:t>1</a:t>
            </a:r>
            <a:r>
              <a:rPr lang="hu-HU" sz="1200"/>
              <a:t> + </a:t>
            </a:r>
            <a:r>
              <a:rPr lang="hu-HU" sz="1200" i="1"/>
              <a:t>U</a:t>
            </a:r>
            <a:r>
              <a:rPr lang="hu-HU" sz="1200" baseline="-25000"/>
              <a:t>2</a:t>
            </a:r>
            <a:r>
              <a:rPr lang="hu-HU" sz="1200"/>
              <a:t> = 0</a:t>
            </a:r>
          </a:p>
          <a:p>
            <a:endParaRPr lang="hu-HU" sz="1200">
              <a:solidFill>
                <a:srgbClr val="FFFF99"/>
              </a:solidFill>
            </a:endParaRPr>
          </a:p>
          <a:p>
            <a:r>
              <a:rPr lang="hu-HU" sz="1200">
                <a:solidFill>
                  <a:srgbClr val="FFFF99"/>
                </a:solidFill>
              </a:rPr>
              <a:t> Ebből következik hogy </a:t>
            </a:r>
          </a:p>
          <a:p>
            <a:endParaRPr lang="hu-HU" sz="1200" i="1">
              <a:solidFill>
                <a:srgbClr val="FFFF99"/>
              </a:solidFill>
            </a:endParaRPr>
          </a:p>
          <a:p>
            <a:r>
              <a:rPr lang="hu-HU" sz="1200" i="1"/>
              <a:t>U</a:t>
            </a:r>
            <a:r>
              <a:rPr lang="hu-HU" sz="1200" baseline="-25000"/>
              <a:t>g </a:t>
            </a:r>
            <a:r>
              <a:rPr lang="hu-HU" sz="1200"/>
              <a:t>= </a:t>
            </a:r>
            <a:r>
              <a:rPr lang="hu-HU" sz="1200" i="1"/>
              <a:t>U</a:t>
            </a:r>
            <a:r>
              <a:rPr lang="hu-HU" sz="1200" baseline="-25000"/>
              <a:t>1</a:t>
            </a:r>
            <a:r>
              <a:rPr lang="hu-HU" sz="1200"/>
              <a:t> + </a:t>
            </a:r>
            <a:r>
              <a:rPr lang="hu-HU" sz="1200" i="1"/>
              <a:t>U</a:t>
            </a:r>
            <a:r>
              <a:rPr lang="hu-HU" sz="1200" baseline="-25000"/>
              <a:t>2</a:t>
            </a:r>
            <a:endParaRPr lang="hu-HU" sz="120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FF4ED-0CC3-4C1D-9E09-025796EE9B93}" type="slidenum">
              <a:rPr lang="hu-HU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545512" cy="10191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/>
              <a:t>Alapfogalmak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5" y="1438275"/>
            <a:ext cx="7843838" cy="4852988"/>
          </a:xfrm>
        </p:spPr>
        <p:txBody>
          <a:bodyPr/>
          <a:lstStyle/>
          <a:p>
            <a:pPr>
              <a:defRPr/>
            </a:pPr>
            <a:r>
              <a:rPr lang="hu-HU" sz="1800" dirty="0" smtClean="0"/>
              <a:t>Hálózat egyszerűsítések</a:t>
            </a: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Ellenállások, impedanciák soros eredője</a:t>
            </a:r>
          </a:p>
          <a:p>
            <a:pPr lvl="1">
              <a:defRPr/>
            </a:pPr>
            <a:endParaRPr lang="hu-HU" sz="1400" dirty="0" smtClean="0"/>
          </a:p>
          <a:p>
            <a:pPr lvl="1">
              <a:defRPr/>
            </a:pPr>
            <a:endParaRPr lang="hu-HU" sz="1400" dirty="0" smtClean="0"/>
          </a:p>
          <a:p>
            <a:pPr lvl="1">
              <a:defRPr/>
            </a:pPr>
            <a:endParaRPr lang="hu-HU" sz="1400" dirty="0" smtClean="0"/>
          </a:p>
          <a:p>
            <a:pPr lvl="1">
              <a:defRPr/>
            </a:pPr>
            <a:endParaRPr lang="hu-HU" sz="1400" dirty="0" smtClean="0"/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Ellenállások, impedanciák párhuzamos eredője</a:t>
            </a: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Terheletlen feszültségosztó, áramosztó</a:t>
            </a:r>
          </a:p>
          <a:p>
            <a:pPr>
              <a:defRPr/>
            </a:pPr>
            <a:endParaRPr lang="hu-HU" sz="1800" dirty="0" smtClean="0"/>
          </a:p>
        </p:txBody>
      </p:sp>
      <p:pic>
        <p:nvPicPr>
          <p:cNvPr id="2560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2082800"/>
            <a:ext cx="18970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163" y="2079625"/>
            <a:ext cx="17224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1213" y="3594100"/>
            <a:ext cx="236061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625" y="3609975"/>
            <a:ext cx="23114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4875" y="5245100"/>
            <a:ext cx="2193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7" cstate="print"/>
          <a:srcRect t="6320" b="1263"/>
          <a:stretch>
            <a:fillRect/>
          </a:stretch>
        </p:blipFill>
        <p:spPr bwMode="auto">
          <a:xfrm>
            <a:off x="4921250" y="5249863"/>
            <a:ext cx="19415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Egyenes összekötő nyíllal 10"/>
          <p:cNvCxnSpPr/>
          <p:nvPr/>
        </p:nvCxnSpPr>
        <p:spPr>
          <a:xfrm rot="5400000">
            <a:off x="5941219" y="5903119"/>
            <a:ext cx="314325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43"/>
          <p:cNvSpPr txBox="1">
            <a:spLocks noChangeArrowheads="1"/>
          </p:cNvSpPr>
          <p:nvPr/>
        </p:nvSpPr>
        <p:spPr bwMode="auto">
          <a:xfrm>
            <a:off x="5973763" y="5549900"/>
            <a:ext cx="3603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I</a:t>
            </a:r>
            <a:r>
              <a:rPr lang="hu-HU" sz="900" baseline="-2500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rot="5400000">
            <a:off x="6243637" y="5443538"/>
            <a:ext cx="252413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43"/>
          <p:cNvSpPr txBox="1">
            <a:spLocks noChangeArrowheads="1"/>
          </p:cNvSpPr>
          <p:nvPr/>
        </p:nvSpPr>
        <p:spPr bwMode="auto">
          <a:xfrm>
            <a:off x="6173788" y="5280025"/>
            <a:ext cx="360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I</a:t>
            </a:r>
            <a:endParaRPr lang="hu-HU" sz="900" baseline="-25000">
              <a:solidFill>
                <a:srgbClr val="FF0000"/>
              </a:solidFill>
            </a:endParaRPr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4C76C-66EC-49D9-BE6C-59C95CEFCE91}" type="slidenum">
              <a:rPr lang="hu-HU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églalap 30"/>
          <p:cNvSpPr/>
          <p:nvPr/>
        </p:nvSpPr>
        <p:spPr>
          <a:xfrm>
            <a:off x="4454525" y="5535613"/>
            <a:ext cx="1581150" cy="1000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4984750" y="4389438"/>
            <a:ext cx="1431925" cy="1009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3419475" y="4468813"/>
            <a:ext cx="1366838" cy="9064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545512" cy="10191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/>
              <a:t>Alapfogalmak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5" y="1438275"/>
            <a:ext cx="7843838" cy="2655888"/>
          </a:xfrm>
        </p:spPr>
        <p:txBody>
          <a:bodyPr/>
          <a:lstStyle/>
          <a:p>
            <a:pPr>
              <a:defRPr/>
            </a:pPr>
            <a:r>
              <a:rPr lang="hu-HU" sz="1800" dirty="0" smtClean="0"/>
              <a:t>Átviteli jellemzők</a:t>
            </a: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Két mennyiség közötti kapcsolat </a:t>
            </a:r>
            <a:r>
              <a:rPr lang="hu-HU" sz="1400" dirty="0" smtClean="0"/>
              <a:t>(komplex mennyiségek)</a:t>
            </a:r>
          </a:p>
          <a:p>
            <a:pPr lvl="2">
              <a:defRPr/>
            </a:pPr>
            <a:endParaRPr lang="hu-HU" sz="1000" dirty="0" smtClean="0"/>
          </a:p>
          <a:p>
            <a:pPr lvl="2">
              <a:defRPr/>
            </a:pPr>
            <a:r>
              <a:rPr lang="hu-HU" sz="1100" dirty="0" smtClean="0"/>
              <a:t>Feszültség-feszültség</a:t>
            </a:r>
          </a:p>
          <a:p>
            <a:pPr lvl="2">
              <a:defRPr/>
            </a:pPr>
            <a:endParaRPr lang="hu-HU" sz="1000" dirty="0" smtClean="0"/>
          </a:p>
          <a:p>
            <a:pPr lvl="2">
              <a:defRPr/>
            </a:pPr>
            <a:endParaRPr lang="hu-HU" sz="1000" dirty="0" smtClean="0"/>
          </a:p>
          <a:p>
            <a:pPr lvl="2">
              <a:defRPr/>
            </a:pPr>
            <a:endParaRPr lang="hu-HU" sz="1000" dirty="0" smtClean="0"/>
          </a:p>
          <a:p>
            <a:pPr lvl="2">
              <a:defRPr/>
            </a:pPr>
            <a:endParaRPr lang="hu-HU" sz="1000" dirty="0" smtClean="0"/>
          </a:p>
          <a:p>
            <a:pPr lvl="2">
              <a:defRPr/>
            </a:pPr>
            <a:endParaRPr lang="hu-HU" sz="1000" dirty="0" smtClean="0"/>
          </a:p>
          <a:p>
            <a:pPr lvl="2">
              <a:defRPr/>
            </a:pPr>
            <a:endParaRPr lang="hu-HU" sz="1000" dirty="0" smtClean="0"/>
          </a:p>
          <a:p>
            <a:pPr lvl="2">
              <a:defRPr/>
            </a:pPr>
            <a:endParaRPr lang="hu-HU" sz="1000" dirty="0" smtClean="0"/>
          </a:p>
          <a:p>
            <a:pPr lvl="3">
              <a:defRPr/>
            </a:pPr>
            <a:r>
              <a:rPr lang="hu-HU" sz="900" dirty="0" smtClean="0">
                <a:solidFill>
                  <a:srgbClr val="FFFF99"/>
                </a:solidFill>
              </a:rPr>
              <a:t>Feszültségerősítés</a:t>
            </a:r>
          </a:p>
          <a:p>
            <a:pPr lvl="3">
              <a:defRPr/>
            </a:pPr>
            <a:r>
              <a:rPr lang="hu-HU" sz="900" dirty="0" smtClean="0">
                <a:solidFill>
                  <a:srgbClr val="FFFF99"/>
                </a:solidFill>
              </a:rPr>
              <a:t>Feszültség-átviteli függvény</a:t>
            </a:r>
          </a:p>
          <a:p>
            <a:pPr lvl="2">
              <a:defRPr/>
            </a:pPr>
            <a:endParaRPr lang="hu-HU" sz="1000" dirty="0" smtClean="0"/>
          </a:p>
          <a:p>
            <a:pPr lvl="2">
              <a:defRPr/>
            </a:pPr>
            <a:r>
              <a:rPr lang="hu-HU" sz="1100" dirty="0" smtClean="0"/>
              <a:t>Áram-feszültség</a:t>
            </a:r>
          </a:p>
          <a:p>
            <a:pPr lvl="2">
              <a:defRPr/>
            </a:pPr>
            <a:endParaRPr lang="hu-HU" sz="1100" dirty="0" smtClean="0"/>
          </a:p>
          <a:p>
            <a:pPr lvl="2">
              <a:defRPr/>
            </a:pPr>
            <a:endParaRPr lang="hu-HU" sz="1100" dirty="0" smtClean="0"/>
          </a:p>
          <a:p>
            <a:pPr lvl="2">
              <a:defRPr/>
            </a:pPr>
            <a:endParaRPr lang="hu-HU" sz="1100" dirty="0" smtClean="0"/>
          </a:p>
          <a:p>
            <a:pPr lvl="2">
              <a:defRPr/>
            </a:pPr>
            <a:endParaRPr lang="hu-HU" sz="1100" dirty="0" smtClean="0"/>
          </a:p>
          <a:p>
            <a:pPr lvl="2">
              <a:defRPr/>
            </a:pPr>
            <a:endParaRPr lang="hu-HU" sz="1100" dirty="0" smtClean="0"/>
          </a:p>
          <a:p>
            <a:pPr lvl="3">
              <a:defRPr/>
            </a:pPr>
            <a:r>
              <a:rPr lang="hu-HU" sz="900" dirty="0" smtClean="0">
                <a:solidFill>
                  <a:srgbClr val="FFFF99"/>
                </a:solidFill>
              </a:rPr>
              <a:t>Impedancia</a:t>
            </a:r>
          </a:p>
          <a:p>
            <a:pPr lvl="3">
              <a:defRPr/>
            </a:pPr>
            <a:r>
              <a:rPr lang="hu-HU" sz="900" dirty="0" err="1" smtClean="0">
                <a:solidFill>
                  <a:srgbClr val="FFFF99"/>
                </a:solidFill>
              </a:rPr>
              <a:t>Admittancia</a:t>
            </a:r>
            <a:endParaRPr lang="hu-HU" sz="900" dirty="0" smtClean="0">
              <a:solidFill>
                <a:srgbClr val="FFFF99"/>
              </a:solidFill>
            </a:endParaRPr>
          </a:p>
          <a:p>
            <a:pPr lvl="2">
              <a:defRPr/>
            </a:pPr>
            <a:endParaRPr lang="hu-HU" sz="700" dirty="0" smtClean="0"/>
          </a:p>
          <a:p>
            <a:pPr lvl="2">
              <a:defRPr/>
            </a:pPr>
            <a:endParaRPr lang="hu-HU" sz="700" dirty="0" smtClean="0"/>
          </a:p>
          <a:p>
            <a:pPr lvl="2">
              <a:defRPr/>
            </a:pPr>
            <a:endParaRPr lang="hu-HU" sz="1100" dirty="0" smtClean="0"/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>
              <a:defRPr/>
            </a:pPr>
            <a:endParaRPr lang="hu-HU" sz="1800" dirty="0" smtClean="0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2501900"/>
            <a:ext cx="189706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 l="5107" t="10648" b="5322"/>
          <a:stretch>
            <a:fillRect/>
          </a:stretch>
        </p:blipFill>
        <p:spPr bwMode="auto">
          <a:xfrm>
            <a:off x="4176713" y="4770438"/>
            <a:ext cx="51593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artalom helye 2"/>
          <p:cNvSpPr txBox="1">
            <a:spLocks/>
          </p:cNvSpPr>
          <p:nvPr/>
        </p:nvSpPr>
        <p:spPr bwMode="auto">
          <a:xfrm>
            <a:off x="4159250" y="1638300"/>
            <a:ext cx="419735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Áram-áram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600200" lvl="3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9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Áramerősítés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9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Áram-átviteli függvény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2188" y="4611688"/>
            <a:ext cx="6302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5" cstate="print"/>
          <a:srcRect l="1555" t="3651" r="17110" b="3651"/>
          <a:stretch>
            <a:fillRect/>
          </a:stretch>
        </p:blipFill>
        <p:spPr bwMode="auto">
          <a:xfrm>
            <a:off x="4475163" y="5573713"/>
            <a:ext cx="98583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2850" y="4418013"/>
            <a:ext cx="11557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/>
          <a:srcRect l="2907" r="8722" b="6000"/>
          <a:stretch>
            <a:fillRect/>
          </a:stretch>
        </p:blipFill>
        <p:spPr bwMode="auto">
          <a:xfrm>
            <a:off x="5427663" y="4918075"/>
            <a:ext cx="8763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1775" y="6210300"/>
            <a:ext cx="652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92713" y="2516188"/>
            <a:ext cx="13033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2903538"/>
            <a:ext cx="1095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77025" y="2930525"/>
            <a:ext cx="10287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Egyenes összekötő nyíllal 37"/>
          <p:cNvCxnSpPr/>
          <p:nvPr/>
        </p:nvCxnSpPr>
        <p:spPr>
          <a:xfrm rot="5400000">
            <a:off x="5671344" y="3120232"/>
            <a:ext cx="314325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rot="5400000">
            <a:off x="5973763" y="2660650"/>
            <a:ext cx="252412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43"/>
          <p:cNvSpPr txBox="1">
            <a:spLocks noChangeArrowheads="1"/>
          </p:cNvSpPr>
          <p:nvPr/>
        </p:nvSpPr>
        <p:spPr bwMode="auto">
          <a:xfrm>
            <a:off x="5903913" y="2497138"/>
            <a:ext cx="360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I</a:t>
            </a:r>
            <a:endParaRPr lang="hu-HU" sz="900" baseline="-25000">
              <a:solidFill>
                <a:srgbClr val="FF0000"/>
              </a:solidFill>
            </a:endParaRPr>
          </a:p>
        </p:txBody>
      </p:sp>
      <p:sp>
        <p:nvSpPr>
          <p:cNvPr id="41" name="Szövegdoboz 43"/>
          <p:cNvSpPr txBox="1">
            <a:spLocks noChangeArrowheads="1"/>
          </p:cNvSpPr>
          <p:nvPr/>
        </p:nvSpPr>
        <p:spPr bwMode="auto">
          <a:xfrm>
            <a:off x="5680075" y="2743200"/>
            <a:ext cx="3603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00">
                <a:solidFill>
                  <a:srgbClr val="FF0000"/>
                </a:solidFill>
              </a:rPr>
              <a:t>I</a:t>
            </a:r>
            <a:r>
              <a:rPr lang="hu-HU" sz="900" baseline="-2500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97063" y="4602163"/>
            <a:ext cx="10747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Dia számának hely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FAD67-B54A-48B1-9242-487A8028B301}" type="slidenum">
              <a:rPr lang="hu-HU"/>
              <a:pPr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8" grpId="0" animBg="1"/>
      <p:bldP spid="40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545512" cy="10191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/>
              <a:t>Passzív alkatrészek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5" y="1120775"/>
            <a:ext cx="4667250" cy="4852988"/>
          </a:xfrm>
        </p:spPr>
        <p:txBody>
          <a:bodyPr/>
          <a:lstStyle/>
          <a:p>
            <a:pPr>
              <a:defRPr/>
            </a:pPr>
            <a:endParaRPr lang="hu-HU" sz="1800" dirty="0" smtClean="0"/>
          </a:p>
          <a:p>
            <a:pPr>
              <a:defRPr/>
            </a:pPr>
            <a:r>
              <a:rPr lang="hu-HU" sz="1800" dirty="0" smtClean="0"/>
              <a:t>Példa passzív hálózatokra</a:t>
            </a: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Valós értékű ellenállásokkal</a:t>
            </a:r>
          </a:p>
          <a:p>
            <a:pPr lvl="2">
              <a:defRPr/>
            </a:pPr>
            <a:endParaRPr lang="hu-HU" sz="1000" dirty="0" smtClean="0"/>
          </a:p>
          <a:p>
            <a:pPr lvl="2">
              <a:defRPr/>
            </a:pPr>
            <a:endParaRPr lang="hu-HU" sz="1000" dirty="0" smtClean="0"/>
          </a:p>
          <a:p>
            <a:pPr lvl="2">
              <a:defRPr/>
            </a:pPr>
            <a:endParaRPr lang="hu-HU" sz="10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 lvl="1">
              <a:defRPr/>
            </a:pPr>
            <a:r>
              <a:rPr lang="hu-HU" sz="1400" dirty="0" smtClean="0"/>
              <a:t>Komplex amplitúdójú feszültségek, áramok és impedanciák esetén is hasonlóan számítható</a:t>
            </a: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Műveletek komplex számokkal</a:t>
            </a:r>
          </a:p>
          <a:p>
            <a:pPr>
              <a:defRPr/>
            </a:pPr>
            <a:endParaRPr lang="hu-HU" sz="1800" dirty="0" smtClean="0"/>
          </a:p>
        </p:txBody>
      </p:sp>
      <p:pic>
        <p:nvPicPr>
          <p:cNvPr id="3994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2259013"/>
            <a:ext cx="42672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Egyenes összekötő nyíllal 21"/>
          <p:cNvCxnSpPr/>
          <p:nvPr/>
        </p:nvCxnSpPr>
        <p:spPr>
          <a:xfrm>
            <a:off x="2906713" y="2754313"/>
            <a:ext cx="585787" cy="1587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5400000" flipH="1" flipV="1">
            <a:off x="947737" y="3360738"/>
            <a:ext cx="404813" cy="158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rot="5400000" flipH="1" flipV="1">
            <a:off x="859632" y="4080669"/>
            <a:ext cx="406400" cy="1587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rot="5400000">
            <a:off x="4190207" y="3901281"/>
            <a:ext cx="495300" cy="1587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rot="5400000">
            <a:off x="2321719" y="3834606"/>
            <a:ext cx="539750" cy="158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1601788" y="2933700"/>
            <a:ext cx="360362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>
            <a:off x="2322513" y="2933700"/>
            <a:ext cx="358775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rot="5400000">
            <a:off x="2164556" y="3271044"/>
            <a:ext cx="314325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Ív 35"/>
          <p:cNvSpPr/>
          <p:nvPr/>
        </p:nvSpPr>
        <p:spPr>
          <a:xfrm>
            <a:off x="2951163" y="3519488"/>
            <a:ext cx="720725" cy="674687"/>
          </a:xfrm>
          <a:prstGeom prst="arc">
            <a:avLst>
              <a:gd name="adj1" fmla="val 13325532"/>
              <a:gd name="adj2" fmla="val 8615976"/>
            </a:avLst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638" name="Szövegdoboz 36"/>
          <p:cNvSpPr txBox="1">
            <a:spLocks noChangeArrowheads="1"/>
          </p:cNvSpPr>
          <p:nvPr/>
        </p:nvSpPr>
        <p:spPr bwMode="auto">
          <a:xfrm>
            <a:off x="701675" y="3924300"/>
            <a:ext cx="495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0070C0"/>
                </a:solidFill>
              </a:rPr>
              <a:t>U</a:t>
            </a:r>
            <a:r>
              <a:rPr lang="hu-HU" sz="1400" baseline="-25000">
                <a:solidFill>
                  <a:srgbClr val="0070C0"/>
                </a:solidFill>
              </a:rPr>
              <a:t>Ig</a:t>
            </a:r>
          </a:p>
        </p:txBody>
      </p:sp>
      <p:sp>
        <p:nvSpPr>
          <p:cNvPr id="26639" name="Szövegdoboz 37"/>
          <p:cNvSpPr txBox="1">
            <a:spLocks noChangeArrowheads="1"/>
          </p:cNvSpPr>
          <p:nvPr/>
        </p:nvSpPr>
        <p:spPr bwMode="auto">
          <a:xfrm>
            <a:off x="746125" y="3203575"/>
            <a:ext cx="495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0070C0"/>
                </a:solidFill>
              </a:rPr>
              <a:t>U</a:t>
            </a:r>
            <a:r>
              <a:rPr lang="hu-HU" sz="1400" baseline="-25000">
                <a:solidFill>
                  <a:srgbClr val="0070C0"/>
                </a:solidFill>
              </a:rPr>
              <a:t>R1</a:t>
            </a:r>
          </a:p>
        </p:txBody>
      </p:sp>
      <p:sp>
        <p:nvSpPr>
          <p:cNvPr id="26640" name="Szövegdoboz 38"/>
          <p:cNvSpPr txBox="1">
            <a:spLocks noChangeArrowheads="1"/>
          </p:cNvSpPr>
          <p:nvPr/>
        </p:nvSpPr>
        <p:spPr bwMode="auto">
          <a:xfrm>
            <a:off x="2546350" y="3654425"/>
            <a:ext cx="495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0070C0"/>
                </a:solidFill>
              </a:rPr>
              <a:t>U</a:t>
            </a:r>
            <a:r>
              <a:rPr lang="hu-HU" sz="1400" baseline="-25000">
                <a:solidFill>
                  <a:srgbClr val="0070C0"/>
                </a:solidFill>
              </a:rPr>
              <a:t>R2</a:t>
            </a:r>
          </a:p>
        </p:txBody>
      </p:sp>
      <p:sp>
        <p:nvSpPr>
          <p:cNvPr id="26641" name="Szövegdoboz 39"/>
          <p:cNvSpPr txBox="1">
            <a:spLocks noChangeArrowheads="1"/>
          </p:cNvSpPr>
          <p:nvPr/>
        </p:nvSpPr>
        <p:spPr bwMode="auto">
          <a:xfrm>
            <a:off x="2951163" y="2438400"/>
            <a:ext cx="495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0070C0"/>
                </a:solidFill>
              </a:rPr>
              <a:t>U</a:t>
            </a:r>
            <a:r>
              <a:rPr lang="hu-HU" sz="1400" baseline="-2500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26642" name="Szövegdoboz 40"/>
          <p:cNvSpPr txBox="1">
            <a:spLocks noChangeArrowheads="1"/>
          </p:cNvSpPr>
          <p:nvPr/>
        </p:nvSpPr>
        <p:spPr bwMode="auto">
          <a:xfrm>
            <a:off x="4392613" y="3743325"/>
            <a:ext cx="49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0070C0"/>
                </a:solidFill>
              </a:rPr>
              <a:t>U</a:t>
            </a:r>
            <a:r>
              <a:rPr lang="hu-HU" sz="1400" baseline="-25000">
                <a:solidFill>
                  <a:srgbClr val="0070C0"/>
                </a:solidFill>
              </a:rPr>
              <a:t>R3</a:t>
            </a:r>
          </a:p>
        </p:txBody>
      </p:sp>
      <p:sp>
        <p:nvSpPr>
          <p:cNvPr id="26643" name="Szövegdoboz 41"/>
          <p:cNvSpPr txBox="1">
            <a:spLocks noChangeArrowheads="1"/>
          </p:cNvSpPr>
          <p:nvPr/>
        </p:nvSpPr>
        <p:spPr bwMode="auto">
          <a:xfrm>
            <a:off x="1601788" y="2663825"/>
            <a:ext cx="360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FF0000"/>
                </a:solidFill>
              </a:rPr>
              <a:t>I</a:t>
            </a:r>
            <a:r>
              <a:rPr lang="hu-HU" sz="1400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644" name="Szövegdoboz 42"/>
          <p:cNvSpPr txBox="1">
            <a:spLocks noChangeArrowheads="1"/>
          </p:cNvSpPr>
          <p:nvPr/>
        </p:nvSpPr>
        <p:spPr bwMode="auto">
          <a:xfrm>
            <a:off x="2276475" y="2663825"/>
            <a:ext cx="360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FF0000"/>
                </a:solidFill>
              </a:rPr>
              <a:t>I</a:t>
            </a:r>
            <a:r>
              <a:rPr lang="hu-HU" sz="14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645" name="Szövegdoboz 43"/>
          <p:cNvSpPr txBox="1">
            <a:spLocks noChangeArrowheads="1"/>
          </p:cNvSpPr>
          <p:nvPr/>
        </p:nvSpPr>
        <p:spPr bwMode="auto">
          <a:xfrm>
            <a:off x="2276475" y="3068638"/>
            <a:ext cx="360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FF0000"/>
                </a:solidFill>
              </a:rPr>
              <a:t>I</a:t>
            </a:r>
            <a:r>
              <a:rPr lang="hu-HU" sz="14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" name="Ív 44"/>
          <p:cNvSpPr/>
          <p:nvPr/>
        </p:nvSpPr>
        <p:spPr>
          <a:xfrm>
            <a:off x="1601788" y="3608388"/>
            <a:ext cx="360362" cy="855662"/>
          </a:xfrm>
          <a:prstGeom prst="arc">
            <a:avLst>
              <a:gd name="adj1" fmla="val 13325532"/>
              <a:gd name="adj2" fmla="val 8615976"/>
            </a:avLst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647" name="Szövegdoboz 45"/>
          <p:cNvSpPr txBox="1">
            <a:spLocks noChangeArrowheads="1"/>
          </p:cNvSpPr>
          <p:nvPr/>
        </p:nvSpPr>
        <p:spPr bwMode="auto">
          <a:xfrm>
            <a:off x="1646238" y="3878263"/>
            <a:ext cx="3603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>
                <a:solidFill>
                  <a:srgbClr val="00B0F0"/>
                </a:solidFill>
              </a:rPr>
              <a:t>1.</a:t>
            </a:r>
            <a:endParaRPr lang="hu-HU" sz="1200" baseline="-25000">
              <a:solidFill>
                <a:srgbClr val="00B0F0"/>
              </a:solidFill>
            </a:endParaRPr>
          </a:p>
        </p:txBody>
      </p:sp>
      <p:sp>
        <p:nvSpPr>
          <p:cNvPr id="26648" name="Téglalap 48"/>
          <p:cNvSpPr>
            <a:spLocks noChangeArrowheads="1"/>
          </p:cNvSpPr>
          <p:nvPr/>
        </p:nvSpPr>
        <p:spPr bwMode="auto">
          <a:xfrm>
            <a:off x="3176588" y="3698875"/>
            <a:ext cx="314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00B0F0"/>
                </a:solidFill>
              </a:rPr>
              <a:t>2.</a:t>
            </a:r>
            <a:endParaRPr lang="hu-HU" sz="1200" baseline="-25000">
              <a:solidFill>
                <a:srgbClr val="00B0F0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5000625" y="1814513"/>
            <a:ext cx="4024313" cy="3505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pic>
        <p:nvPicPr>
          <p:cNvPr id="2665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3225" y="2259013"/>
            <a:ext cx="1411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113" y="2573338"/>
            <a:ext cx="1360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3100" y="2843213"/>
            <a:ext cx="12112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2875" y="1935163"/>
            <a:ext cx="765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72350" y="2305050"/>
            <a:ext cx="10636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Picture 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92963" y="2843213"/>
            <a:ext cx="10858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Picture 3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27900" y="2573338"/>
            <a:ext cx="7937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Egyenes összekötő 38"/>
          <p:cNvCxnSpPr/>
          <p:nvPr/>
        </p:nvCxnSpPr>
        <p:spPr>
          <a:xfrm>
            <a:off x="5292725" y="2259013"/>
            <a:ext cx="3465513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45"/>
          <p:cNvSpPr txBox="1">
            <a:spLocks noChangeArrowheads="1"/>
          </p:cNvSpPr>
          <p:nvPr/>
        </p:nvSpPr>
        <p:spPr bwMode="auto">
          <a:xfrm>
            <a:off x="5116513" y="2282825"/>
            <a:ext cx="3603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B0F0"/>
                </a:solidFill>
                <a:cs typeface="+mn-cs"/>
              </a:rPr>
              <a:t>1.</a:t>
            </a:r>
            <a:endParaRPr lang="hu-HU" sz="1050" baseline="-2500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41" name="Téglalap 48"/>
          <p:cNvSpPr>
            <a:spLocks noChangeArrowheads="1"/>
          </p:cNvSpPr>
          <p:nvPr/>
        </p:nvSpPr>
        <p:spPr bwMode="auto">
          <a:xfrm>
            <a:off x="5118100" y="257333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B0F0"/>
                </a:solidFill>
                <a:cs typeface="+mn-cs"/>
              </a:rPr>
              <a:t>2.</a:t>
            </a:r>
            <a:endParaRPr lang="hu-HU" sz="1050" baseline="-25000" dirty="0">
              <a:solidFill>
                <a:srgbClr val="00B0F0"/>
              </a:solidFill>
              <a:cs typeface="+mn-cs"/>
            </a:endParaRPr>
          </a:p>
        </p:txBody>
      </p:sp>
      <p:cxnSp>
        <p:nvCxnSpPr>
          <p:cNvPr id="42" name="Egyenes összekötő 41"/>
          <p:cNvCxnSpPr/>
          <p:nvPr/>
        </p:nvCxnSpPr>
        <p:spPr>
          <a:xfrm>
            <a:off x="5297488" y="3203575"/>
            <a:ext cx="34655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églalap 45"/>
          <p:cNvSpPr/>
          <p:nvPr/>
        </p:nvSpPr>
        <p:spPr>
          <a:xfrm>
            <a:off x="1557338" y="3384550"/>
            <a:ext cx="134937" cy="2238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7" name="Téglalap 46"/>
          <p:cNvSpPr/>
          <p:nvPr/>
        </p:nvSpPr>
        <p:spPr>
          <a:xfrm>
            <a:off x="2366963" y="3789363"/>
            <a:ext cx="134937" cy="2254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8" name="Téglalap 47"/>
          <p:cNvSpPr/>
          <p:nvPr/>
        </p:nvSpPr>
        <p:spPr>
          <a:xfrm>
            <a:off x="4187825" y="3924300"/>
            <a:ext cx="134938" cy="2254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6662" name="Picture 3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2788" y="1951038"/>
            <a:ext cx="1057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3" name="Picture 3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51825" y="2016125"/>
            <a:ext cx="6223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4" name="Picture 4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6625" y="1963738"/>
            <a:ext cx="9382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5" name="Picture 4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53150" y="3856038"/>
            <a:ext cx="7556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6" name="Picture 4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29275" y="3309938"/>
            <a:ext cx="13271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9" name="Picture 4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66000" y="3848100"/>
            <a:ext cx="760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Egyenes összekötő 58"/>
          <p:cNvCxnSpPr/>
          <p:nvPr/>
        </p:nvCxnSpPr>
        <p:spPr>
          <a:xfrm>
            <a:off x="5307013" y="4159250"/>
            <a:ext cx="34655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/>
          <p:nvPr/>
        </p:nvCxnSpPr>
        <p:spPr>
          <a:xfrm>
            <a:off x="6938963" y="3992563"/>
            <a:ext cx="360362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/>
          <p:nvPr/>
        </p:nvCxnSpPr>
        <p:spPr>
          <a:xfrm>
            <a:off x="7091363" y="4327525"/>
            <a:ext cx="360362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zövegdoboz 45"/>
          <p:cNvSpPr txBox="1">
            <a:spLocks noChangeArrowheads="1"/>
          </p:cNvSpPr>
          <p:nvPr/>
        </p:nvSpPr>
        <p:spPr bwMode="auto">
          <a:xfrm>
            <a:off x="5133975" y="3309938"/>
            <a:ext cx="3603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B0F0"/>
                </a:solidFill>
                <a:cs typeface="+mn-cs"/>
              </a:rPr>
              <a:t>1.</a:t>
            </a:r>
            <a:endParaRPr lang="hu-HU" sz="1050" baseline="-2500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63" name="Téglalap 48"/>
          <p:cNvSpPr>
            <a:spLocks noChangeArrowheads="1"/>
          </p:cNvSpPr>
          <p:nvPr/>
        </p:nvSpPr>
        <p:spPr bwMode="auto">
          <a:xfrm>
            <a:off x="5141913" y="3592513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B0F0"/>
                </a:solidFill>
                <a:cs typeface="+mn-cs"/>
              </a:rPr>
              <a:t>2.</a:t>
            </a:r>
            <a:endParaRPr lang="hu-HU" sz="1050" baseline="-2500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64" name="Téglalap 48"/>
          <p:cNvSpPr>
            <a:spLocks noChangeArrowheads="1"/>
          </p:cNvSpPr>
          <p:nvPr/>
        </p:nvSpPr>
        <p:spPr bwMode="auto">
          <a:xfrm>
            <a:off x="5159375" y="4191000"/>
            <a:ext cx="304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B0F0"/>
                </a:solidFill>
                <a:cs typeface="+mn-cs"/>
              </a:rPr>
              <a:t>2.</a:t>
            </a:r>
            <a:endParaRPr lang="hu-HU" sz="1050" baseline="-25000" dirty="0">
              <a:solidFill>
                <a:srgbClr val="00B0F0"/>
              </a:solidFill>
              <a:cs typeface="+mn-cs"/>
            </a:endParaRPr>
          </a:p>
        </p:txBody>
      </p:sp>
      <p:pic>
        <p:nvPicPr>
          <p:cNvPr id="26673" name="Picture 4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87975" y="3573463"/>
            <a:ext cx="154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4" name="Picture 5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38763" y="4186238"/>
            <a:ext cx="1760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9" name="Picture 5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70775" y="4206875"/>
            <a:ext cx="8064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82" name="Picture 5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51800" y="2846388"/>
            <a:ext cx="6524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6"/>
          <p:cNvPicPr>
            <a:picLocks noChangeAspect="1" noChangeArrowheads="1"/>
          </p:cNvPicPr>
          <p:nvPr/>
        </p:nvPicPr>
        <p:blipFill>
          <a:blip r:embed="rId21" cstate="print"/>
          <a:srcRect l="10146"/>
          <a:stretch>
            <a:fillRect/>
          </a:stretch>
        </p:blipFill>
        <p:spPr bwMode="auto">
          <a:xfrm>
            <a:off x="8091488" y="3879850"/>
            <a:ext cx="7651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Egyenes összekötő nyíllal 77"/>
          <p:cNvCxnSpPr/>
          <p:nvPr/>
        </p:nvCxnSpPr>
        <p:spPr>
          <a:xfrm>
            <a:off x="6931025" y="3436938"/>
            <a:ext cx="360363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83" name="Picture 5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43775" y="3281363"/>
            <a:ext cx="977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Egyenes összekötő 80"/>
          <p:cNvCxnSpPr/>
          <p:nvPr/>
        </p:nvCxnSpPr>
        <p:spPr>
          <a:xfrm>
            <a:off x="7766050" y="3522663"/>
            <a:ext cx="50323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/>
          <p:cNvCxnSpPr/>
          <p:nvPr/>
        </p:nvCxnSpPr>
        <p:spPr>
          <a:xfrm>
            <a:off x="8226425" y="2824163"/>
            <a:ext cx="50482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/>
          <p:cNvCxnSpPr/>
          <p:nvPr/>
        </p:nvCxnSpPr>
        <p:spPr>
          <a:xfrm>
            <a:off x="8194675" y="2516188"/>
            <a:ext cx="252413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/>
          <p:cNvCxnSpPr/>
          <p:nvPr/>
        </p:nvCxnSpPr>
        <p:spPr>
          <a:xfrm>
            <a:off x="8248650" y="4095750"/>
            <a:ext cx="50482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87"/>
          <p:cNvCxnSpPr/>
          <p:nvPr/>
        </p:nvCxnSpPr>
        <p:spPr>
          <a:xfrm>
            <a:off x="7812088" y="4421188"/>
            <a:ext cx="395287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88"/>
          <p:cNvCxnSpPr/>
          <p:nvPr/>
        </p:nvCxnSpPr>
        <p:spPr>
          <a:xfrm>
            <a:off x="8221663" y="3079750"/>
            <a:ext cx="395287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Dia számának helye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5ED3F-D294-4C44-92C2-4E4F25CCBABA}" type="slidenum">
              <a:rPr lang="hu-HU"/>
              <a:pPr>
                <a:defRPr/>
              </a:pPr>
              <a:t>35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090526" y="2614773"/>
            <a:ext cx="633678" cy="15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  <p:bldP spid="26639" grpId="0"/>
      <p:bldP spid="26640" grpId="0"/>
      <p:bldP spid="26641" grpId="0"/>
      <p:bldP spid="26642" grpId="0"/>
      <p:bldP spid="26643" grpId="0"/>
      <p:bldP spid="26644" grpId="0"/>
      <p:bldP spid="26645" grpId="0"/>
      <p:bldP spid="26647" grpId="0"/>
      <p:bldP spid="26648" grpId="0"/>
      <p:bldP spid="50" grpId="0" animBg="1"/>
      <p:bldP spid="40" grpId="0"/>
      <p:bldP spid="41" grpId="0"/>
      <p:bldP spid="62" grpId="0"/>
      <p:bldP spid="63" grpId="0"/>
      <p:bldP spid="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545512" cy="10191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/>
              <a:t>Passzív alkatrészek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5" y="1128713"/>
            <a:ext cx="4937125" cy="4852987"/>
          </a:xfrm>
        </p:spPr>
        <p:txBody>
          <a:bodyPr/>
          <a:lstStyle/>
          <a:p>
            <a:pPr>
              <a:defRPr/>
            </a:pPr>
            <a:endParaRPr lang="hu-HU" sz="1800" dirty="0" smtClean="0"/>
          </a:p>
          <a:p>
            <a:pPr>
              <a:defRPr/>
            </a:pPr>
            <a:r>
              <a:rPr lang="hu-HU" sz="1800" dirty="0" smtClean="0"/>
              <a:t>Példa passzív hálózatokra</a:t>
            </a: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RC kör</a:t>
            </a: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Terheletlen feszültségosztó impedanciákból</a:t>
            </a:r>
          </a:p>
          <a:p>
            <a:pPr lvl="2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Átviteli függvény </a:t>
            </a:r>
            <a:r>
              <a:rPr lang="hu-HU" sz="1400" dirty="0" smtClean="0"/>
              <a:t>A</a:t>
            </a:r>
            <a:r>
              <a:rPr lang="hu-HU" sz="1400" baseline="-25000" dirty="0" smtClean="0"/>
              <a:t>u</a:t>
            </a:r>
            <a:r>
              <a:rPr lang="hu-HU" sz="1400" dirty="0" smtClean="0"/>
              <a:t>(</a:t>
            </a:r>
            <a:r>
              <a:rPr lang="hu-HU" sz="1400" dirty="0" err="1" smtClean="0"/>
              <a:t>j</a:t>
            </a:r>
            <a:r>
              <a:rPr lang="hu-HU" sz="1600" dirty="0" err="1" smtClean="0">
                <a:latin typeface="Symbol" pitchFamily="18" charset="2"/>
              </a:rPr>
              <a:t>w</a:t>
            </a:r>
            <a:r>
              <a:rPr lang="hu-HU" sz="1400" dirty="0" smtClean="0"/>
              <a:t>)</a:t>
            </a:r>
            <a:r>
              <a:rPr lang="hu-HU" sz="1400" dirty="0" smtClean="0">
                <a:solidFill>
                  <a:srgbClr val="FFFF99"/>
                </a:solidFill>
              </a:rPr>
              <a:t>, komplex értékű</a:t>
            </a:r>
          </a:p>
          <a:p>
            <a:pPr lvl="3">
              <a:defRPr/>
            </a:pPr>
            <a:r>
              <a:rPr lang="hu-HU" sz="1100" dirty="0" smtClean="0"/>
              <a:t>Abszolút érték frekvenciafüggése</a:t>
            </a:r>
          </a:p>
          <a:p>
            <a:pPr lvl="3">
              <a:defRPr/>
            </a:pPr>
            <a:r>
              <a:rPr lang="hu-HU" sz="1100" dirty="0" smtClean="0"/>
              <a:t>Fázistolás frekvenciafüggése </a:t>
            </a:r>
          </a:p>
          <a:p>
            <a:pPr lvl="2">
              <a:defRPr/>
            </a:pPr>
            <a:endParaRPr lang="hu-HU" sz="300" dirty="0" smtClean="0">
              <a:solidFill>
                <a:srgbClr val="FFFF99"/>
              </a:solidFill>
            </a:endParaRPr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</p:txBody>
      </p:sp>
      <p:sp>
        <p:nvSpPr>
          <p:cNvPr id="50" name="Téglalap 49"/>
          <p:cNvSpPr/>
          <p:nvPr/>
        </p:nvSpPr>
        <p:spPr>
          <a:xfrm>
            <a:off x="5351463" y="1870075"/>
            <a:ext cx="3514725" cy="43481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100" y="1898650"/>
            <a:ext cx="14065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550" y="2005013"/>
            <a:ext cx="6143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5438" y="2833688"/>
            <a:ext cx="15605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738" y="3486150"/>
            <a:ext cx="1600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Egyenes összekötő 10"/>
          <p:cNvCxnSpPr/>
          <p:nvPr/>
        </p:nvCxnSpPr>
        <p:spPr>
          <a:xfrm rot="5400000">
            <a:off x="6961188" y="2230437"/>
            <a:ext cx="596900" cy="14287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9513" y="2206625"/>
            <a:ext cx="31940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1788" y="4164013"/>
            <a:ext cx="12065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0513" y="4137025"/>
            <a:ext cx="191293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76975" y="4854575"/>
            <a:ext cx="162083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50013" y="5583238"/>
            <a:ext cx="143351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églalap 20"/>
          <p:cNvSpPr/>
          <p:nvPr/>
        </p:nvSpPr>
        <p:spPr>
          <a:xfrm>
            <a:off x="668338" y="5375275"/>
            <a:ext cx="4102100" cy="8270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5825" y="5459413"/>
            <a:ext cx="21002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00375" y="5508625"/>
            <a:ext cx="1600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15213" y="2616200"/>
            <a:ext cx="1616075" cy="131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16888" y="2835275"/>
            <a:ext cx="7524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ia számának hely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51924-4614-447F-AEFF-411083D9E407}" type="slidenum">
              <a:rPr lang="hu-HU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688" y="1895475"/>
            <a:ext cx="53498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545512" cy="10191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/>
              <a:t>Passzív alkatrészek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5" y="1128713"/>
            <a:ext cx="3570288" cy="1384300"/>
          </a:xfrm>
        </p:spPr>
        <p:txBody>
          <a:bodyPr/>
          <a:lstStyle/>
          <a:p>
            <a:pPr>
              <a:defRPr/>
            </a:pPr>
            <a:endParaRPr lang="hu-HU" sz="1800" dirty="0" smtClean="0"/>
          </a:p>
          <a:p>
            <a:pPr>
              <a:defRPr/>
            </a:pPr>
            <a:r>
              <a:rPr lang="hu-HU" sz="1800" dirty="0" smtClean="0"/>
              <a:t>Példa passzív hálózatokra</a:t>
            </a: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RC szűrők</a:t>
            </a: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>
              <a:buFont typeface="Arial" charset="0"/>
              <a:buNone/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</p:txBody>
      </p:sp>
      <p:sp>
        <p:nvSpPr>
          <p:cNvPr id="18" name="Tartalom helye 2"/>
          <p:cNvSpPr txBox="1">
            <a:spLocks/>
          </p:cNvSpPr>
          <p:nvPr/>
        </p:nvSpPr>
        <p:spPr bwMode="auto">
          <a:xfrm>
            <a:off x="365125" y="4206875"/>
            <a:ext cx="3036888" cy="13843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Bode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diagram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Feszültség-erősítés és fázistolás a körfrekvencia függvényében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Elsőfokú </a:t>
            </a:r>
            <a:r>
              <a:rPr lang="hu-HU" sz="11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aluláteresztő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szűrő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-3 dB törési frekvencia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-20 dB/dekád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2675" y="5557838"/>
            <a:ext cx="8477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0" y="5548313"/>
            <a:ext cx="8207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Egyenes összekötő 21"/>
          <p:cNvCxnSpPr/>
          <p:nvPr/>
        </p:nvCxnSpPr>
        <p:spPr>
          <a:xfrm rot="16200000" flipH="1">
            <a:off x="4409281" y="4185444"/>
            <a:ext cx="3503613" cy="3175"/>
          </a:xfrm>
          <a:prstGeom prst="line">
            <a:avLst/>
          </a:prstGeom>
          <a:ln w="158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rot="10800000">
            <a:off x="3749675" y="2432050"/>
            <a:ext cx="2403475" cy="6350"/>
          </a:xfrm>
          <a:prstGeom prst="line">
            <a:avLst/>
          </a:prstGeom>
          <a:ln w="158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10800000">
            <a:off x="3754438" y="2295525"/>
            <a:ext cx="2408237" cy="1428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6149975" y="2305050"/>
            <a:ext cx="2403475" cy="1781175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013" y="3630613"/>
            <a:ext cx="2260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4"/>
          <p:cNvPicPr>
            <a:picLocks noChangeAspect="1" noChangeArrowheads="1"/>
          </p:cNvPicPr>
          <p:nvPr/>
        </p:nvPicPr>
        <p:blipFill>
          <a:blip r:embed="rId7" cstate="print"/>
          <a:srcRect l="2191"/>
          <a:stretch>
            <a:fillRect/>
          </a:stretch>
        </p:blipFill>
        <p:spPr bwMode="auto">
          <a:xfrm>
            <a:off x="873125" y="2159000"/>
            <a:ext cx="2255838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Egyenes összekötő 24"/>
          <p:cNvCxnSpPr/>
          <p:nvPr/>
        </p:nvCxnSpPr>
        <p:spPr>
          <a:xfrm rot="10800000">
            <a:off x="3763963" y="4167188"/>
            <a:ext cx="1198562" cy="4762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rot="10800000">
            <a:off x="7359650" y="5915025"/>
            <a:ext cx="1198563" cy="4763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4964113" y="4171950"/>
            <a:ext cx="2408237" cy="1762125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7925" y="1368425"/>
            <a:ext cx="1616075" cy="131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" name="Dia számának hely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4841E-81AD-4E85-8772-9CFE2BE0BEBA}" type="slidenum">
              <a:rPr lang="hu-HU"/>
              <a:pPr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545512" cy="10191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/>
              <a:t>Passzív alkatrészek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5" y="1128713"/>
            <a:ext cx="3570288" cy="1384300"/>
          </a:xfrm>
        </p:spPr>
        <p:txBody>
          <a:bodyPr/>
          <a:lstStyle/>
          <a:p>
            <a:pPr>
              <a:defRPr/>
            </a:pPr>
            <a:endParaRPr lang="hu-HU" sz="1800" dirty="0" smtClean="0"/>
          </a:p>
          <a:p>
            <a:pPr>
              <a:defRPr/>
            </a:pPr>
            <a:r>
              <a:rPr lang="hu-HU" sz="1800" dirty="0" smtClean="0"/>
              <a:t>Példa passzív hálózatokra</a:t>
            </a: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RC szűrők</a:t>
            </a: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>
              <a:buFont typeface="Arial" charset="0"/>
              <a:buNone/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</p:txBody>
      </p:sp>
      <p:sp>
        <p:nvSpPr>
          <p:cNvPr id="18" name="Tartalom helye 2"/>
          <p:cNvSpPr txBox="1">
            <a:spLocks/>
          </p:cNvSpPr>
          <p:nvPr/>
        </p:nvSpPr>
        <p:spPr bwMode="auto">
          <a:xfrm>
            <a:off x="365125" y="4206875"/>
            <a:ext cx="3036888" cy="13843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Bode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diagram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Feszültség-erősítés a körfrekvencia függvényében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Elsőfokú </a:t>
            </a:r>
            <a:r>
              <a:rPr lang="hu-HU" sz="11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felüláteresztő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szűrő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-3 dB törési frekvencia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20 dB/dekád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675" y="5557838"/>
            <a:ext cx="8477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0" y="5548313"/>
            <a:ext cx="8207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713" y="3681413"/>
            <a:ext cx="22288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4713" y="2206625"/>
            <a:ext cx="22193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0750" y="1893888"/>
            <a:ext cx="54229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Egyenes összekötő 21"/>
          <p:cNvCxnSpPr/>
          <p:nvPr/>
        </p:nvCxnSpPr>
        <p:spPr>
          <a:xfrm rot="16200000" flipH="1">
            <a:off x="4472782" y="4206081"/>
            <a:ext cx="3503612" cy="3175"/>
          </a:xfrm>
          <a:prstGeom prst="line">
            <a:avLst/>
          </a:prstGeom>
          <a:ln w="158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rot="10800000">
            <a:off x="3817938" y="2432050"/>
            <a:ext cx="2403475" cy="6350"/>
          </a:xfrm>
          <a:prstGeom prst="line">
            <a:avLst/>
          </a:prstGeom>
          <a:ln w="158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rot="10800000">
            <a:off x="6207125" y="2286000"/>
            <a:ext cx="2424113" cy="79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 flipV="1">
            <a:off x="3811588" y="2278063"/>
            <a:ext cx="2419350" cy="1812925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10800000">
            <a:off x="3822700" y="4183063"/>
            <a:ext cx="1198563" cy="4762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rot="10800000">
            <a:off x="7434263" y="5930900"/>
            <a:ext cx="1198562" cy="4763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5006975" y="4187825"/>
            <a:ext cx="2424113" cy="175260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7DDF-CFB6-487C-9C05-BA6A1A04940C}" type="slidenum">
              <a:rPr lang="hu-HU"/>
              <a:pPr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481694" y="2228851"/>
            <a:ext cx="8286750" cy="40004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545512" cy="10191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/>
              <a:t>Passzív alkatrészek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5" y="1128713"/>
            <a:ext cx="3570288" cy="1384300"/>
          </a:xfrm>
        </p:spPr>
        <p:txBody>
          <a:bodyPr/>
          <a:lstStyle/>
          <a:p>
            <a:pPr>
              <a:defRPr/>
            </a:pPr>
            <a:endParaRPr lang="hu-HU" sz="1800" dirty="0" smtClean="0"/>
          </a:p>
          <a:p>
            <a:pPr>
              <a:defRPr/>
            </a:pPr>
            <a:r>
              <a:rPr lang="hu-HU" sz="1800" dirty="0" smtClean="0"/>
              <a:t>Példa passzív hálózatokra</a:t>
            </a: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RC sáváteresztő-szűrő</a:t>
            </a: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>
              <a:buFont typeface="Arial" charset="0"/>
              <a:buNone/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</p:txBody>
      </p:sp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7DDF-CFB6-487C-9C05-BA6A1A04940C}" type="slidenum">
              <a:rPr lang="hu-HU"/>
              <a:pPr>
                <a:defRPr/>
              </a:pPr>
              <a:t>39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9" y="2640453"/>
            <a:ext cx="3053715" cy="120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829" y="2478530"/>
            <a:ext cx="1360170" cy="151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3629" y="2615281"/>
            <a:ext cx="10896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0568" y="2628206"/>
            <a:ext cx="99060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9057" y="3256857"/>
            <a:ext cx="1188720" cy="78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4585" y="3358911"/>
            <a:ext cx="975360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Jobbra nyíl 32"/>
          <p:cNvSpPr/>
          <p:nvPr/>
        </p:nvSpPr>
        <p:spPr>
          <a:xfrm>
            <a:off x="3624943" y="3020773"/>
            <a:ext cx="351064" cy="3673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1533" y="4514837"/>
            <a:ext cx="12344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 l="7793"/>
          <a:stretch>
            <a:fillRect/>
          </a:stretch>
        </p:blipFill>
        <p:spPr bwMode="auto">
          <a:xfrm>
            <a:off x="3702280" y="4578790"/>
            <a:ext cx="681535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78779" y="4458367"/>
            <a:ext cx="1981200" cy="76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0553" y="5491830"/>
            <a:ext cx="32766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4099" y="5498634"/>
            <a:ext cx="54102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églalap 35"/>
          <p:cNvSpPr/>
          <p:nvPr/>
        </p:nvSpPr>
        <p:spPr>
          <a:xfrm>
            <a:off x="1249136" y="2588066"/>
            <a:ext cx="783772" cy="54700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/>
          <p:cNvSpPr/>
          <p:nvPr/>
        </p:nvSpPr>
        <p:spPr>
          <a:xfrm>
            <a:off x="2106386" y="2822108"/>
            <a:ext cx="824593" cy="109673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Szövegdoboz 37"/>
          <p:cNvSpPr txBox="1"/>
          <p:nvPr/>
        </p:nvSpPr>
        <p:spPr>
          <a:xfrm>
            <a:off x="963380" y="2514588"/>
            <a:ext cx="400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Z</a:t>
            </a:r>
            <a:r>
              <a:rPr lang="hu-HU" sz="1200" b="1" baseline="-25000" dirty="0" smtClean="0">
                <a:solidFill>
                  <a:srgbClr val="FF0000"/>
                </a:solidFill>
              </a:rPr>
              <a:t>1</a:t>
            </a:r>
            <a:endParaRPr lang="hu-HU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2315930" y="3622209"/>
            <a:ext cx="400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Z</a:t>
            </a:r>
            <a:r>
              <a:rPr lang="hu-HU" sz="1200" b="1" baseline="-25000" dirty="0" smtClean="0">
                <a:solidFill>
                  <a:srgbClr val="FF0000"/>
                </a:solidFill>
              </a:rPr>
              <a:t>2</a:t>
            </a:r>
            <a:endParaRPr lang="hu-HU" sz="12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Legfontosabb építőelemek</a:t>
            </a: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pic>
        <p:nvPicPr>
          <p:cNvPr id="7" name="Kép 6"/>
          <p:cNvPicPr>
            <a:picLocks noChangeAspect="1" noChangeArrowheads="1"/>
          </p:cNvPicPr>
          <p:nvPr/>
        </p:nvPicPr>
        <p:blipFill>
          <a:blip r:embed="rId3" cstate="print"/>
          <a:srcRect l="3780" t="23364" r="4253" b="4810"/>
          <a:stretch>
            <a:fillRect/>
          </a:stretch>
        </p:blipFill>
        <p:spPr bwMode="auto">
          <a:xfrm>
            <a:off x="3182938" y="1484313"/>
            <a:ext cx="281463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4450" y="3646488"/>
            <a:ext cx="424338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0263" y="3443288"/>
            <a:ext cx="12398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7163" y="2068513"/>
            <a:ext cx="9509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3738" y="5060950"/>
            <a:ext cx="1611312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50" y="1474788"/>
            <a:ext cx="10160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38" y="3859213"/>
            <a:ext cx="100488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5663" y="5356225"/>
            <a:ext cx="1008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738" y="2357438"/>
            <a:ext cx="14732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ép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7163" y="1722438"/>
            <a:ext cx="89058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8A879-4343-44D9-AB98-41611EB48E84}" type="slidenum">
              <a:rPr lang="hu-HU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4049489" y="1752599"/>
            <a:ext cx="4996543" cy="46808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481693" y="2228850"/>
            <a:ext cx="3314699" cy="18696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545512" cy="10191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/>
              <a:t>Passzív alkatrészek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5" y="1128712"/>
            <a:ext cx="3570288" cy="1883909"/>
          </a:xfrm>
        </p:spPr>
        <p:txBody>
          <a:bodyPr/>
          <a:lstStyle/>
          <a:p>
            <a:pPr>
              <a:defRPr/>
            </a:pPr>
            <a:endParaRPr lang="hu-HU" sz="1800" dirty="0" smtClean="0"/>
          </a:p>
          <a:p>
            <a:pPr>
              <a:defRPr/>
            </a:pPr>
            <a:r>
              <a:rPr lang="hu-HU" sz="1800" dirty="0" smtClean="0"/>
              <a:t>Példa passzív hálózatokra</a:t>
            </a: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RC sáváteresztő-szűrő</a:t>
            </a: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</p:txBody>
      </p:sp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7DDF-CFB6-487C-9C05-BA6A1A04940C}" type="slidenum">
              <a:rPr lang="hu-HU"/>
              <a:pPr>
                <a:defRPr/>
              </a:pPr>
              <a:t>40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9" y="2273073"/>
            <a:ext cx="3053715" cy="120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7665" y="1563463"/>
            <a:ext cx="5772052" cy="41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9958" y="5769427"/>
            <a:ext cx="32766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0846" y="5761263"/>
            <a:ext cx="7239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3902" y="3434444"/>
            <a:ext cx="138684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Szövegdoboz 26"/>
          <p:cNvSpPr txBox="1"/>
          <p:nvPr/>
        </p:nvSpPr>
        <p:spPr>
          <a:xfrm>
            <a:off x="6324589" y="4969328"/>
            <a:ext cx="40005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hu-HU" sz="1200" baseline="-25000" dirty="0" smtClean="0">
                <a:solidFill>
                  <a:srgbClr val="0000FF"/>
                </a:solidFill>
              </a:rPr>
              <a:t>0</a:t>
            </a:r>
            <a:endParaRPr lang="hu-HU" sz="1200" baseline="-25000" dirty="0">
              <a:solidFill>
                <a:srgbClr val="0000FF"/>
              </a:solidFill>
            </a:endParaRPr>
          </a:p>
        </p:txBody>
      </p:sp>
      <p:cxnSp>
        <p:nvCxnSpPr>
          <p:cNvPr id="29" name="Egyenes összekötő 28"/>
          <p:cNvCxnSpPr/>
          <p:nvPr/>
        </p:nvCxnSpPr>
        <p:spPr>
          <a:xfrm rot="5400000">
            <a:off x="5004770" y="3494248"/>
            <a:ext cx="2988000" cy="1588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artalom helye 2"/>
          <p:cNvSpPr txBox="1">
            <a:spLocks/>
          </p:cNvSpPr>
          <p:nvPr/>
        </p:nvSpPr>
        <p:spPr bwMode="auto">
          <a:xfrm>
            <a:off x="-109298" y="4065140"/>
            <a:ext cx="3995496" cy="18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itchFamily="18" charset="2"/>
              </a:rPr>
              <a:t>w</a:t>
            </a:r>
            <a:r>
              <a:rPr kumimoji="0" lang="hu-HU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0</a:t>
            </a: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: sávközépi frekvencia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Szűk áteresztő tartomány nem érhető 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Egyszerű szűrési feladatokra alkalmas</a:t>
            </a:r>
            <a:endParaRPr kumimoji="0" lang="hu-HU" sz="900" b="0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tabLst/>
              <a:defRPr/>
            </a:pP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tabLst/>
              <a:defRPr/>
            </a:pP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tabLst/>
              <a:defRPr/>
            </a:pP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tabLst/>
              <a:defRPr/>
            </a:pP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751114" y="2228849"/>
            <a:ext cx="2833008" cy="33881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545512" cy="10191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/>
              <a:t>Passzív alkatrészek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5" y="1128712"/>
            <a:ext cx="3570288" cy="1883909"/>
          </a:xfrm>
        </p:spPr>
        <p:txBody>
          <a:bodyPr/>
          <a:lstStyle/>
          <a:p>
            <a:pPr>
              <a:defRPr/>
            </a:pPr>
            <a:endParaRPr lang="hu-HU" sz="1800" dirty="0" smtClean="0"/>
          </a:p>
          <a:p>
            <a:pPr>
              <a:defRPr/>
            </a:pPr>
            <a:r>
              <a:rPr lang="hu-HU" sz="1800" dirty="0" smtClean="0"/>
              <a:t>Példa passzív hálózatokra</a:t>
            </a: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RC sávzáró-szűrő (Wien-híd)</a:t>
            </a: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</p:txBody>
      </p:sp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7DDF-CFB6-487C-9C05-BA6A1A04940C}" type="slidenum">
              <a:rPr lang="hu-HU"/>
              <a:pPr>
                <a:defRPr/>
              </a:pPr>
              <a:t>41</a:t>
            </a:fld>
            <a:endParaRPr lang="hu-HU"/>
          </a:p>
        </p:txBody>
      </p:sp>
      <p:sp>
        <p:nvSpPr>
          <p:cNvPr id="31" name="Tartalom helye 2"/>
          <p:cNvSpPr txBox="1">
            <a:spLocks/>
          </p:cNvSpPr>
          <p:nvPr/>
        </p:nvSpPr>
        <p:spPr bwMode="auto">
          <a:xfrm>
            <a:off x="3727916" y="2073055"/>
            <a:ext cx="4762941" cy="39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sáváteresztő szűrőnél láttuk hogy létezik egy olyan </a:t>
            </a:r>
            <a:r>
              <a:rPr lang="hu-HU" sz="1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w</a:t>
            </a:r>
            <a:r>
              <a:rPr lang="hu-HU" sz="1200" kern="0" baseline="-25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</a:t>
            </a:r>
            <a:r>
              <a:rPr lang="hu-HU" sz="1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körfrekvencia, amelynél a kimenőjel fázisa megegyezik a bemenőjel fázisával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Ezen a frekvencián R</a:t>
            </a:r>
            <a:r>
              <a:rPr lang="hu-HU" sz="1200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hu-HU" sz="1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R</a:t>
            </a:r>
            <a:r>
              <a:rPr lang="hu-HU" sz="1200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hu-HU" sz="1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C</a:t>
            </a:r>
            <a:r>
              <a:rPr lang="hu-HU" sz="1200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hu-HU" sz="1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C</a:t>
            </a:r>
            <a:r>
              <a:rPr lang="hu-HU" sz="1200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hu-HU" sz="1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esetben a </a:t>
            </a:r>
            <a:r>
              <a:rPr lang="hu-HU" sz="12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sáváteresztő szűrő </a:t>
            </a:r>
            <a:r>
              <a:rPr lang="hu-HU" sz="1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erősítése 1/3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 </a:t>
            </a:r>
            <a:r>
              <a:rPr lang="hu-HU" sz="1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sáváteresztő szűrő kimeneti jelét kivonjuk az eredeti bemenő jel 1/3-szorosából, az </a:t>
            </a:r>
            <a:r>
              <a:rPr lang="hu-HU" sz="1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w</a:t>
            </a:r>
            <a:r>
              <a:rPr lang="hu-HU" sz="1200" kern="0" baseline="-25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hu-HU" sz="1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körfrekvencián a különbségi jel nullává válik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Vagyis az </a:t>
            </a:r>
            <a:r>
              <a:rPr lang="hu-HU" sz="1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w</a:t>
            </a:r>
            <a:r>
              <a:rPr lang="hu-HU" sz="1200" kern="0" baseline="-25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hu-HU" sz="12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körfrekvenciájú bemenő jel összetevőket a kapcsolás nem viszi át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w</a:t>
            </a:r>
            <a:r>
              <a:rPr lang="hu-HU" sz="1200" kern="0" baseline="-25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hu-HU" sz="12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környezetében sávzáróként viselkedik</a:t>
            </a: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tabLst/>
              <a:defRPr/>
            </a:pP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tabLst/>
              <a:defRPr/>
            </a:pP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107" y="2381401"/>
            <a:ext cx="2340428" cy="227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églalap 15"/>
          <p:cNvSpPr/>
          <p:nvPr/>
        </p:nvSpPr>
        <p:spPr>
          <a:xfrm>
            <a:off x="1077686" y="2340414"/>
            <a:ext cx="1298121" cy="228057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2691493" y="2354022"/>
            <a:ext cx="566057" cy="228057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7028" y="4997014"/>
            <a:ext cx="764722" cy="48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1314450" y="1240972"/>
            <a:ext cx="6906986" cy="53231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545512" cy="10191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/>
              <a:t>Passzív alkatrészek</a:t>
            </a:r>
            <a:endParaRPr lang="hu-HU" sz="3200" b="1" dirty="0"/>
          </a:p>
        </p:txBody>
      </p:sp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7DDF-CFB6-487C-9C05-BA6A1A04940C}" type="slidenum">
              <a:rPr lang="hu-HU"/>
              <a:pPr>
                <a:defRPr/>
              </a:pPr>
              <a:t>42</a:t>
            </a:fld>
            <a:endParaRPr lang="hu-H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686" y="862474"/>
            <a:ext cx="7399463" cy="594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Szövegdoboz 26"/>
          <p:cNvSpPr txBox="1"/>
          <p:nvPr/>
        </p:nvSpPr>
        <p:spPr>
          <a:xfrm>
            <a:off x="4773369" y="4520298"/>
            <a:ext cx="40005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hu-HU" sz="1200" baseline="-25000" dirty="0" smtClean="0">
                <a:solidFill>
                  <a:srgbClr val="0000FF"/>
                </a:solidFill>
              </a:rPr>
              <a:t>0</a:t>
            </a:r>
            <a:endParaRPr lang="hu-HU" sz="1200" baseline="-25000" dirty="0">
              <a:solidFill>
                <a:srgbClr val="0000FF"/>
              </a:solidFill>
            </a:endParaRPr>
          </a:p>
        </p:txBody>
      </p:sp>
      <p:cxnSp>
        <p:nvCxnSpPr>
          <p:cNvPr id="29" name="Egyenes összekötő 28"/>
          <p:cNvCxnSpPr/>
          <p:nvPr/>
        </p:nvCxnSpPr>
        <p:spPr>
          <a:xfrm rot="5400000">
            <a:off x="3445390" y="2947241"/>
            <a:ext cx="2988000" cy="1588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545512" cy="10191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/>
              <a:t>Passzív alkatrészek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4" y="1128712"/>
            <a:ext cx="8123919" cy="4978173"/>
          </a:xfrm>
        </p:spPr>
        <p:txBody>
          <a:bodyPr/>
          <a:lstStyle/>
          <a:p>
            <a:pPr>
              <a:defRPr/>
            </a:pPr>
            <a:endParaRPr lang="hu-HU" sz="1800" dirty="0" smtClean="0"/>
          </a:p>
          <a:p>
            <a:pPr>
              <a:defRPr/>
            </a:pPr>
            <a:r>
              <a:rPr lang="hu-HU" sz="1800" dirty="0" smtClean="0"/>
              <a:t>Példa passzív hálózatokra</a:t>
            </a:r>
          </a:p>
          <a:p>
            <a:pPr lvl="1">
              <a:defRPr/>
            </a:pPr>
            <a:r>
              <a:rPr lang="hu-HU" sz="1400" dirty="0" err="1" smtClean="0">
                <a:solidFill>
                  <a:srgbClr val="FFFF99"/>
                </a:solidFill>
              </a:rPr>
              <a:t>Aluláteresztő</a:t>
            </a:r>
            <a:r>
              <a:rPr lang="hu-HU" sz="1400" dirty="0" smtClean="0">
                <a:solidFill>
                  <a:srgbClr val="FFFF99"/>
                </a:solidFill>
              </a:rPr>
              <a:t> szűrő</a:t>
            </a:r>
          </a:p>
          <a:p>
            <a:pPr lvl="2">
              <a:defRPr/>
            </a:pPr>
            <a:r>
              <a:rPr lang="hu-HU" sz="1300" dirty="0" smtClean="0"/>
              <a:t>A felső határfrekvenciáig nagyjából torzításmentesen viszi át a jeleket, azon túl a frekvenciával arányosan csökken a kimeneti jel nagysága, a fáziskésés fokozatosan -90°-hoz közelít</a:t>
            </a:r>
          </a:p>
          <a:p>
            <a:pPr lvl="1">
              <a:defRPr/>
            </a:pPr>
            <a:r>
              <a:rPr lang="hu-HU" sz="1400" dirty="0" err="1" smtClean="0">
                <a:solidFill>
                  <a:srgbClr val="FFFF99"/>
                </a:solidFill>
              </a:rPr>
              <a:t>Felüláteresztő</a:t>
            </a:r>
            <a:r>
              <a:rPr lang="hu-HU" sz="1400" dirty="0" smtClean="0">
                <a:solidFill>
                  <a:srgbClr val="FFFF99"/>
                </a:solidFill>
              </a:rPr>
              <a:t> szűrő</a:t>
            </a:r>
          </a:p>
          <a:p>
            <a:pPr lvl="2">
              <a:defRPr/>
            </a:pPr>
            <a:r>
              <a:rPr lang="hu-HU" sz="1300" dirty="0" smtClean="0"/>
              <a:t>Az alsó határfrekvencia fölött nagyjából torzításmentesen viszi át a jeleket, az alatt a kimeneti jel amplitúdója fokozatosan csökken és a fázistolás 90°-hoz közelít.</a:t>
            </a: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Sáváteresztő szűrő</a:t>
            </a:r>
          </a:p>
          <a:p>
            <a:pPr lvl="2">
              <a:defRPr/>
            </a:pPr>
            <a:r>
              <a:rPr lang="hu-HU" sz="1300" dirty="0" smtClean="0"/>
              <a:t>A sávközépi frekvencia környezetében nagyjából torzításmentesen viszi át a jeleket, az alatt és felett a kimeneti jel amplitúdója fokozatosan csökken.</a:t>
            </a: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Sávzáró szűrő</a:t>
            </a:r>
          </a:p>
          <a:p>
            <a:pPr lvl="2">
              <a:defRPr/>
            </a:pPr>
            <a:r>
              <a:rPr lang="hu-HU" sz="1300" dirty="0" smtClean="0"/>
              <a:t>A sávközépi frekvencia környezetét leszámítva, nagyjából torzításmentesen viszi át a jeleket, a sávközépi frekvenciához közelítve kimeneti jel amplitúdója fokozatosan 0-hoz közelít. </a:t>
            </a: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>
              <a:buFont typeface="Arial" charset="0"/>
              <a:buNone/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</p:txBody>
      </p:sp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7DDF-CFB6-487C-9C05-BA6A1A04940C}" type="slidenum">
              <a:rPr lang="hu-HU"/>
              <a:pPr>
                <a:defRPr/>
              </a:pPr>
              <a:t>43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5622925" y="4902200"/>
            <a:ext cx="711200" cy="9302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Aktív alkatrészek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400" dirty="0" smtClean="0">
                <a:solidFill>
                  <a:srgbClr val="FFFF99"/>
                </a:solidFill>
              </a:rPr>
              <a:t>Erősítésre használható vezérelhető elektronikus eszközök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Diszkrét félvezetők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600" dirty="0" smtClean="0"/>
              <a:t>Bipoláris tranzisztor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600" dirty="0" smtClean="0"/>
              <a:t>FET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600" dirty="0" smtClean="0"/>
              <a:t>IGBT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600" dirty="0" smtClean="0"/>
              <a:t>Tirisztor … </a:t>
            </a:r>
            <a:r>
              <a:rPr lang="hu-HU" sz="1600" dirty="0" err="1" smtClean="0"/>
              <a:t>stb</a:t>
            </a: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Műveleti erősítők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Elektroncsövek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</p:txBody>
      </p:sp>
      <p:sp>
        <p:nvSpPr>
          <p:cNvPr id="44037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440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4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4041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26634" name="Kép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563" y="2136775"/>
            <a:ext cx="10620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Kép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3550" y="2120900"/>
            <a:ext cx="9017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Kép 16"/>
          <p:cNvPicPr>
            <a:picLocks noChangeAspect="1"/>
          </p:cNvPicPr>
          <p:nvPr/>
        </p:nvPicPr>
        <p:blipFill>
          <a:blip r:embed="rId5" cstate="print"/>
          <a:srcRect b="1920"/>
          <a:stretch>
            <a:fillRect/>
          </a:stretch>
        </p:blipFill>
        <p:spPr bwMode="auto">
          <a:xfrm>
            <a:off x="4927600" y="3465513"/>
            <a:ext cx="1624013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Kép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8300" y="3465513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Kép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8488" y="4956175"/>
            <a:ext cx="565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Kép 1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6063" y="4930775"/>
            <a:ext cx="979487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376363" y="2122488"/>
            <a:ext cx="2162175" cy="493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203325" y="3108325"/>
            <a:ext cx="1841500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Dia számának hely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6C7B9-01B5-4965-BEB9-13AE1FC90871}" type="slidenum">
              <a:rPr lang="hu-HU"/>
              <a:pPr>
                <a:defRPr/>
              </a:pPr>
              <a:t>44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Aktív alkatrészek</a:t>
            </a:r>
          </a:p>
        </p:txBody>
      </p:sp>
      <p:sp>
        <p:nvSpPr>
          <p:cNvPr id="45059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5061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506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5063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9" name="Dia számának hely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6DC93-7268-4946-A629-E5C942B5ADC6}" type="slidenum">
              <a:rPr lang="hu-HU"/>
              <a:pPr>
                <a:defRPr/>
              </a:pPr>
              <a:t>45</a:t>
            </a:fld>
            <a:endParaRPr lang="hu-HU"/>
          </a:p>
        </p:txBody>
      </p:sp>
      <p:pic>
        <p:nvPicPr>
          <p:cNvPr id="22" name="amplifier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0020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2378075" y="3052763"/>
            <a:ext cx="4276725" cy="3490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16900" cy="4981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Erősítők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terhelés (fogyasztó) felé nagyobb teljesítményt képes leadni mint amit a meghajtó körből felvesz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Energiaforrás, tápegység szükséges a működéshez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/>
              <a:t>A kimeneti többletenergia a tápegységből felvett teljesítmény átalakításából származik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Aktív alkatrészekből épül fel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Vezérelhető generátorként modellezhető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46085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460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6087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608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6089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46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3160713"/>
            <a:ext cx="4225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églalap 18"/>
          <p:cNvSpPr/>
          <p:nvPr/>
        </p:nvSpPr>
        <p:spPr>
          <a:xfrm>
            <a:off x="2432050" y="3313113"/>
            <a:ext cx="677863" cy="1122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2673350" y="3335338"/>
            <a:ext cx="711200" cy="388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2671763" y="4152900"/>
            <a:ext cx="711200" cy="388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5840413" y="3424238"/>
            <a:ext cx="711200" cy="388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5840413" y="4143375"/>
            <a:ext cx="711200" cy="390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6062663" y="3763963"/>
            <a:ext cx="460375" cy="388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7" name="Szövegdoboz 26"/>
          <p:cNvSpPr txBox="1">
            <a:spLocks noChangeArrowheads="1"/>
          </p:cNvSpPr>
          <p:nvPr/>
        </p:nvSpPr>
        <p:spPr bwMode="auto">
          <a:xfrm>
            <a:off x="3838575" y="4487863"/>
            <a:ext cx="160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 i="1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hu-HU" sz="1400" i="1" baseline="-25000">
                <a:solidFill>
                  <a:srgbClr val="000000"/>
                </a:solidFill>
                <a:latin typeface="Calibri" pitchFamily="34" charset="0"/>
              </a:rPr>
              <a:t>be</a:t>
            </a:r>
            <a:r>
              <a:rPr lang="hu-HU" sz="1400" i="1">
                <a:solidFill>
                  <a:srgbClr val="000000"/>
                </a:solidFill>
                <a:latin typeface="Calibri" pitchFamily="34" charset="0"/>
              </a:rPr>
              <a:t> &lt; P</a:t>
            </a:r>
            <a:r>
              <a:rPr lang="hu-HU" sz="1400" i="1" baseline="-25000">
                <a:solidFill>
                  <a:srgbClr val="000000"/>
                </a:solidFill>
                <a:latin typeface="Calibri" pitchFamily="34" charset="0"/>
              </a:rPr>
              <a:t>ki</a:t>
            </a:r>
          </a:p>
          <a:p>
            <a:pPr algn="ctr"/>
            <a:r>
              <a:rPr lang="hu-HU" sz="1400" i="1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hu-HU" sz="1400" i="1" baseline="-25000">
                <a:solidFill>
                  <a:srgbClr val="000000"/>
                </a:solidFill>
                <a:latin typeface="Calibri" pitchFamily="34" charset="0"/>
              </a:rPr>
              <a:t>be</a:t>
            </a:r>
            <a:r>
              <a:rPr lang="hu-HU" sz="1400" i="1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hu-HU" sz="1400" i="1" baseline="-25000">
                <a:solidFill>
                  <a:srgbClr val="000000"/>
                </a:solidFill>
                <a:latin typeface="Calibri" pitchFamily="34" charset="0"/>
              </a:rPr>
              <a:t>be </a:t>
            </a:r>
            <a:r>
              <a:rPr lang="hu-HU" sz="1400" i="1">
                <a:solidFill>
                  <a:srgbClr val="000000"/>
                </a:solidFill>
                <a:latin typeface="Calibri" pitchFamily="34" charset="0"/>
              </a:rPr>
              <a:t>&lt; u</a:t>
            </a:r>
            <a:r>
              <a:rPr lang="hu-HU" sz="1400" i="1" baseline="-25000">
                <a:solidFill>
                  <a:srgbClr val="000000"/>
                </a:solidFill>
                <a:latin typeface="Calibri" pitchFamily="34" charset="0"/>
              </a:rPr>
              <a:t>ki</a:t>
            </a:r>
            <a:r>
              <a:rPr lang="hu-HU" sz="1400" i="1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hu-HU" sz="1400" i="1" baseline="-25000">
                <a:solidFill>
                  <a:srgbClr val="000000"/>
                </a:solidFill>
                <a:latin typeface="Calibri" pitchFamily="34" charset="0"/>
              </a:rPr>
              <a:t>ki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r="3395"/>
          <a:stretch>
            <a:fillRect/>
          </a:stretch>
        </p:blipFill>
        <p:spPr bwMode="auto">
          <a:xfrm>
            <a:off x="2679700" y="5043488"/>
            <a:ext cx="36877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ia számának hely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F4F-AEC6-426A-A38B-657B6CD04079}" type="slidenum">
              <a:rPr lang="hu-HU"/>
              <a:pPr>
                <a:defRPr/>
              </a:pPr>
              <a:t>46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2462213" y="2298700"/>
            <a:ext cx="4248150" cy="1533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4687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400" dirty="0" smtClean="0">
                <a:solidFill>
                  <a:srgbClr val="FFFF99"/>
                </a:solidFill>
              </a:rPr>
              <a:t>Erősítőjellemzők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Komplex mennyiségek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Bemeneti impedancia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Az erősítő bemenetét jellemző impedancia, amely ugyan-akkora teljesítményt vesz fel a jelforrásból, mint az erősítő, adott </a:t>
            </a:r>
            <a:r>
              <a:rPr lang="hu-HU" sz="1400" dirty="0" err="1" smtClean="0">
                <a:solidFill>
                  <a:srgbClr val="FFFF66"/>
                </a:solidFill>
              </a:rPr>
              <a:t>Z</a:t>
            </a:r>
            <a:r>
              <a:rPr lang="hu-HU" sz="1400" baseline="-25000" dirty="0" err="1" smtClean="0">
                <a:solidFill>
                  <a:srgbClr val="FFFF66"/>
                </a:solidFill>
              </a:rPr>
              <a:t>t</a:t>
            </a:r>
            <a:r>
              <a:rPr lang="hu-HU" sz="1400" dirty="0" smtClean="0"/>
              <a:t> terhelő impedancia mellett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Elvárás: </a:t>
            </a:r>
            <a:r>
              <a:rPr lang="hu-HU" sz="1400" dirty="0" smtClean="0"/>
              <a:t>ne terhelje a meghajtó kört (generátort)</a:t>
            </a:r>
            <a:endParaRPr lang="hu-HU" sz="1600" dirty="0" smtClean="0"/>
          </a:p>
        </p:txBody>
      </p:sp>
      <p:sp>
        <p:nvSpPr>
          <p:cNvPr id="47109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471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7111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71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7113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47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2368550"/>
            <a:ext cx="42243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églalap 18"/>
          <p:cNvSpPr/>
          <p:nvPr/>
        </p:nvSpPr>
        <p:spPr>
          <a:xfrm>
            <a:off x="2516188" y="2522538"/>
            <a:ext cx="677862" cy="1122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2757488" y="2544763"/>
            <a:ext cx="711200" cy="388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2755900" y="3362325"/>
            <a:ext cx="711200" cy="388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5924550" y="2633663"/>
            <a:ext cx="711200" cy="388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5924550" y="3352800"/>
            <a:ext cx="711200" cy="390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6146800" y="2973388"/>
            <a:ext cx="460375" cy="388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063" y="4864100"/>
            <a:ext cx="12573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5908675"/>
            <a:ext cx="952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ia számának hely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BC2A0-E38F-4ECB-B9C9-A739B849C1A9}" type="slidenum">
              <a:rPr lang="hu-HU"/>
              <a:pPr>
                <a:defRPr/>
              </a:pPr>
              <a:t>47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2279650" y="1971675"/>
            <a:ext cx="4248150" cy="15351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5005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400" dirty="0" smtClean="0">
                <a:solidFill>
                  <a:srgbClr val="FFFF99"/>
                </a:solidFill>
              </a:rPr>
              <a:t>Erősítőjellemzők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Kimeneti impedancia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Az erősítő kimenetét helyettesítő generátor belső impedanciája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err="1" smtClean="0">
                <a:solidFill>
                  <a:srgbClr val="FFFF66"/>
                </a:solidFill>
              </a:rPr>
              <a:t>U</a:t>
            </a:r>
            <a:r>
              <a:rPr lang="hu-HU" sz="1100" baseline="-25000" dirty="0" err="1" smtClean="0">
                <a:solidFill>
                  <a:srgbClr val="FFFF66"/>
                </a:solidFill>
              </a:rPr>
              <a:t>kiü</a:t>
            </a:r>
            <a:r>
              <a:rPr lang="hu-HU" sz="1100" dirty="0" smtClean="0"/>
              <a:t>: </a:t>
            </a:r>
            <a:r>
              <a:rPr lang="hu-HU" sz="1100" dirty="0" err="1" smtClean="0"/>
              <a:t>Üresjárási</a:t>
            </a:r>
            <a:r>
              <a:rPr lang="hu-HU" sz="1100" dirty="0" smtClean="0"/>
              <a:t> kimeneti feszültség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hu-HU" sz="1100" dirty="0" smtClean="0"/>
              <a:t> </a:t>
            </a:r>
            <a:r>
              <a:rPr lang="hu-HU" sz="1100" dirty="0" err="1" smtClean="0">
                <a:solidFill>
                  <a:srgbClr val="FFFF99"/>
                </a:solidFill>
              </a:rPr>
              <a:t>Z</a:t>
            </a:r>
            <a:r>
              <a:rPr lang="hu-HU" sz="1100" baseline="-25000" dirty="0" err="1" smtClean="0">
                <a:solidFill>
                  <a:srgbClr val="FFFF99"/>
                </a:solidFill>
              </a:rPr>
              <a:t>t</a:t>
            </a:r>
            <a:r>
              <a:rPr lang="hu-HU" sz="1100" dirty="0" smtClean="0">
                <a:solidFill>
                  <a:srgbClr val="FFFF99"/>
                </a:solidFill>
              </a:rPr>
              <a:t> = ∞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100" dirty="0" err="1" smtClean="0">
                <a:solidFill>
                  <a:srgbClr val="FFFF66"/>
                </a:solidFill>
              </a:rPr>
              <a:t>I</a:t>
            </a:r>
            <a:r>
              <a:rPr lang="hu-HU" sz="1100" baseline="-25000" dirty="0" err="1" smtClean="0">
                <a:solidFill>
                  <a:srgbClr val="FFFF66"/>
                </a:solidFill>
              </a:rPr>
              <a:t>kiz</a:t>
            </a:r>
            <a:r>
              <a:rPr lang="hu-HU" sz="1100" dirty="0" smtClean="0"/>
              <a:t>: Rövidzárási áram </a:t>
            </a:r>
            <a:r>
              <a:rPr lang="hu-HU" sz="1100" dirty="0" smtClean="0">
                <a:solidFill>
                  <a:srgbClr val="FFFF99"/>
                </a:solidFill>
              </a:rPr>
              <a:t>(általában nem mérhető meg)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hu-HU" sz="1100" dirty="0" smtClean="0"/>
              <a:t> </a:t>
            </a:r>
            <a:r>
              <a:rPr lang="hu-HU" sz="1100" dirty="0" err="1" smtClean="0">
                <a:solidFill>
                  <a:srgbClr val="FFFF99"/>
                </a:solidFill>
              </a:rPr>
              <a:t>Z</a:t>
            </a:r>
            <a:r>
              <a:rPr lang="hu-HU" sz="1100" baseline="-25000" dirty="0" err="1" smtClean="0">
                <a:solidFill>
                  <a:srgbClr val="FFFF99"/>
                </a:solidFill>
              </a:rPr>
              <a:t>t</a:t>
            </a:r>
            <a:r>
              <a:rPr lang="hu-HU" sz="1100" dirty="0" smtClean="0">
                <a:solidFill>
                  <a:srgbClr val="FFFF99"/>
                </a:solidFill>
              </a:rPr>
              <a:t> = 0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66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Elvárás: </a:t>
            </a:r>
            <a:r>
              <a:rPr lang="hu-HU" sz="1400" dirty="0" smtClean="0"/>
              <a:t>Általában feszültséggenerátorként kell üzemelni: </a:t>
            </a:r>
            <a:endParaRPr lang="hu-HU" sz="1600" dirty="0" smtClean="0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481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813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813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8137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48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75" y="2043113"/>
            <a:ext cx="42259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églalap 23"/>
          <p:cNvSpPr/>
          <p:nvPr/>
        </p:nvSpPr>
        <p:spPr>
          <a:xfrm>
            <a:off x="5738813" y="2308225"/>
            <a:ext cx="711200" cy="388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5738813" y="3027363"/>
            <a:ext cx="711200" cy="388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5964238" y="2646363"/>
            <a:ext cx="460375" cy="390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9388" y="4227513"/>
            <a:ext cx="10207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7488" y="6008688"/>
            <a:ext cx="9604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Egyenes összekötő 26"/>
          <p:cNvCxnSpPr/>
          <p:nvPr/>
        </p:nvCxnSpPr>
        <p:spPr>
          <a:xfrm>
            <a:off x="5719763" y="2493963"/>
            <a:ext cx="40005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5400000">
            <a:off x="5792787" y="2813051"/>
            <a:ext cx="6445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5719763" y="3136900"/>
            <a:ext cx="3984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églalap 30"/>
          <p:cNvSpPr/>
          <p:nvPr/>
        </p:nvSpPr>
        <p:spPr>
          <a:xfrm>
            <a:off x="6003925" y="2708275"/>
            <a:ext cx="209550" cy="187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2" name="Szorzás 31"/>
          <p:cNvSpPr/>
          <p:nvPr/>
        </p:nvSpPr>
        <p:spPr>
          <a:xfrm>
            <a:off x="6000750" y="2697163"/>
            <a:ext cx="225425" cy="225425"/>
          </a:xfrm>
          <a:prstGeom prst="mathMultiply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" name="Dia számának hely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0D2EF-D69B-4636-A556-358F3D1F7147}" type="slidenum">
              <a:rPr lang="hu-HU"/>
              <a:pPr>
                <a:defRPr/>
              </a:pPr>
              <a:t>48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213" y="3836988"/>
            <a:ext cx="2338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églalap 17"/>
          <p:cNvSpPr/>
          <p:nvPr/>
        </p:nvSpPr>
        <p:spPr>
          <a:xfrm>
            <a:off x="2509838" y="1812925"/>
            <a:ext cx="4248150" cy="15351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4886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Erősítőjellemzők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7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7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7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Feszültségerősítés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/>
              <a:t>egységnyi bemeneti feszültség változáshoz tartozó kimeneti feszültség változás</a:t>
            </a:r>
            <a:endParaRPr lang="hu-HU" sz="11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Áramerősítés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/>
              <a:t>egységnyi bemeneti áram változáshoz tartozó kimeneti áram változás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Teljesítményerősítés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100" dirty="0" smtClean="0"/>
              <a:t>egységnyi bemeneti áram változáshoz tartozó kimeneti áram változás </a:t>
            </a:r>
            <a:endParaRPr lang="hu-HU" sz="11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66"/>
              </a:solidFill>
            </a:endParaRPr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4915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9160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916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9162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491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25" y="1900238"/>
            <a:ext cx="42259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5" cstate="print"/>
          <a:srcRect t="9218" b="9218"/>
          <a:stretch>
            <a:fillRect/>
          </a:stretch>
        </p:blipFill>
        <p:spPr bwMode="auto">
          <a:xfrm>
            <a:off x="2878138" y="3843338"/>
            <a:ext cx="12350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4838700"/>
            <a:ext cx="9382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Ellipszis 26"/>
          <p:cNvSpPr/>
          <p:nvPr/>
        </p:nvSpPr>
        <p:spPr>
          <a:xfrm>
            <a:off x="5645150" y="3881438"/>
            <a:ext cx="342900" cy="484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9" name="Egyenes összekötő nyíllal 28"/>
          <p:cNvCxnSpPr/>
          <p:nvPr/>
        </p:nvCxnSpPr>
        <p:spPr>
          <a:xfrm rot="10800000">
            <a:off x="6019800" y="4262438"/>
            <a:ext cx="468313" cy="2460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>
            <a:spLocks noChangeArrowheads="1"/>
          </p:cNvSpPr>
          <p:nvPr/>
        </p:nvSpPr>
        <p:spPr bwMode="auto">
          <a:xfrm>
            <a:off x="6416675" y="4333875"/>
            <a:ext cx="1001713" cy="27781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>
                <a:solidFill>
                  <a:srgbClr val="000000"/>
                </a:solidFill>
              </a:rPr>
              <a:t>komplex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7013" y="5849938"/>
            <a:ext cx="106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44950" y="5862638"/>
            <a:ext cx="26368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ia számának hely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FF441-A455-46FD-B4E5-AA14E9E5CA86}" type="slidenum">
              <a:rPr lang="hu-HU"/>
              <a:pPr>
                <a:defRPr/>
              </a:pPr>
              <a:t>49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Legfontosabb építőelemek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540750" cy="4579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>
                <a:solidFill>
                  <a:srgbClr val="FFFF99"/>
                </a:solidFill>
              </a:rPr>
              <a:t>Áram és feszültségforrások, generátorok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 dirty="0" smtClean="0"/>
              <a:t>A villamos energia forrásai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 dirty="0" smtClean="0"/>
              <a:t>Feldolgozandó jelek forrásai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Időbeni lefolyásuk szerint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600" dirty="0" smtClean="0"/>
              <a:t>Egyenáramú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600" dirty="0" smtClean="0"/>
              <a:t>Váltakozó-áramú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600" y="5227638"/>
            <a:ext cx="11906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3338" y="3556000"/>
            <a:ext cx="19573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6950" y="3592513"/>
            <a:ext cx="2449513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5089525"/>
            <a:ext cx="12446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6475" y="5072063"/>
            <a:ext cx="155575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6675" y="3424238"/>
            <a:ext cx="17208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4CA3C-523D-4A8E-AB23-BF5D65E760E4}" type="slidenum">
              <a:rPr lang="hu-HU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4830763" cy="5005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Decibel [dB]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 emberi hallás érzékenysége logaritmikus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Kényelmesebb  és praktikusabb a logaritmikus mérték használata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Definíció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</a:t>
            </a:r>
            <a:r>
              <a:rPr lang="hu-HU" sz="1200" dirty="0" err="1" smtClean="0">
                <a:solidFill>
                  <a:srgbClr val="FFFF99"/>
                </a:solidFill>
              </a:rPr>
              <a:t>Bel-ben</a:t>
            </a:r>
            <a:r>
              <a:rPr lang="hu-HU" sz="1200" dirty="0" smtClean="0">
                <a:solidFill>
                  <a:srgbClr val="FFFF99"/>
                </a:solidFill>
              </a:rPr>
              <a:t> mért erősítés a kimeneti és bemeneti teljesítmény hányadosának 10-es alapú logaritmusa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</a:t>
            </a:r>
            <a:r>
              <a:rPr lang="hu-HU" sz="1200" dirty="0" err="1" smtClean="0">
                <a:solidFill>
                  <a:srgbClr val="FFFF99"/>
                </a:solidFill>
              </a:rPr>
              <a:t>deciBel-ben</a:t>
            </a:r>
            <a:r>
              <a:rPr lang="hu-HU" sz="1200" dirty="0" smtClean="0">
                <a:solidFill>
                  <a:srgbClr val="FFFF99"/>
                </a:solidFill>
              </a:rPr>
              <a:t> mért ennek 10-szerese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Összetett erősítő esetén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 </a:t>
            </a:r>
            <a:r>
              <a:rPr lang="hu-HU" sz="1200" dirty="0" smtClean="0">
                <a:solidFill>
                  <a:srgbClr val="FFFF99"/>
                </a:solidFill>
              </a:rPr>
              <a:t>Az eredő erősítés az egyes fokozatok </a:t>
            </a:r>
            <a:r>
              <a:rPr lang="hu-HU" sz="1200" dirty="0" err="1" smtClean="0">
                <a:solidFill>
                  <a:srgbClr val="FFFF99"/>
                </a:solidFill>
              </a:rPr>
              <a:t>dB-ben</a:t>
            </a:r>
            <a:r>
              <a:rPr lang="hu-HU" sz="1200" dirty="0" smtClean="0">
                <a:solidFill>
                  <a:srgbClr val="FFFF99"/>
                </a:solidFill>
              </a:rPr>
              <a:t> mért erősítéseinek összege </a:t>
            </a:r>
          </a:p>
        </p:txBody>
      </p:sp>
      <p:sp>
        <p:nvSpPr>
          <p:cNvPr id="5018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5018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0182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5018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0184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501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3749675"/>
            <a:ext cx="26717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5732463" y="1804988"/>
            <a:ext cx="3062287" cy="3641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938" y="1881188"/>
            <a:ext cx="2374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3163" y="2571750"/>
            <a:ext cx="18875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5188" y="3302000"/>
            <a:ext cx="2686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2388" y="4037013"/>
            <a:ext cx="16335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Egyenes összekötő 25"/>
          <p:cNvCxnSpPr>
            <a:stCxn id="114697" idx="2"/>
          </p:cNvCxnSpPr>
          <p:nvPr/>
        </p:nvCxnSpPr>
        <p:spPr>
          <a:xfrm rot="5400000" flipH="1" flipV="1">
            <a:off x="7695407" y="2917031"/>
            <a:ext cx="444500" cy="12588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70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7350" y="4765675"/>
            <a:ext cx="987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03566-75F5-4E4E-A191-797A3D520B76}" type="slidenum">
              <a:rPr lang="hu-HU"/>
              <a:pPr>
                <a:defRPr/>
              </a:pPr>
              <a:t>50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2382838" y="1963738"/>
            <a:ext cx="4248150" cy="1535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2546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Erősítőjellemzők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8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8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Transzfer impedancia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egységnyi bemeneti áram változáshoz tartozó kimeneti feszültség változás</a:t>
            </a:r>
            <a:endParaRPr lang="hu-HU" sz="12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Transzfer </a:t>
            </a:r>
            <a:r>
              <a:rPr lang="hu-HU" sz="1600" dirty="0" err="1" smtClean="0">
                <a:solidFill>
                  <a:srgbClr val="FFFF99"/>
                </a:solidFill>
              </a:rPr>
              <a:t>admittancia</a:t>
            </a: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egységnyi bemeneti feszültség változáshoz tartozó kimeneti áram változás</a:t>
            </a:r>
            <a:endParaRPr lang="hu-HU" sz="12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66"/>
              </a:solidFill>
            </a:endParaRPr>
          </a:p>
        </p:txBody>
      </p:sp>
      <p:sp>
        <p:nvSpPr>
          <p:cNvPr id="51205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512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1207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5120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1209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51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063" y="2035175"/>
            <a:ext cx="4225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913" y="4214813"/>
            <a:ext cx="1120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5" cstate="print"/>
          <a:srcRect t="4724" b="4724"/>
          <a:stretch>
            <a:fillRect/>
          </a:stretch>
        </p:blipFill>
        <p:spPr bwMode="auto">
          <a:xfrm>
            <a:off x="3992563" y="5430838"/>
            <a:ext cx="1143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E8F18-105D-4666-8284-F56D03F9CE86}" type="slidenum">
              <a:rPr lang="hu-HU"/>
              <a:pPr>
                <a:defRPr/>
              </a:pPr>
              <a:t>51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églalap 32"/>
          <p:cNvSpPr/>
          <p:nvPr/>
        </p:nvSpPr>
        <p:spPr>
          <a:xfrm>
            <a:off x="5033963" y="4716463"/>
            <a:ext cx="3697287" cy="1835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947738" y="4716463"/>
            <a:ext cx="3711575" cy="1835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5018088" y="2490788"/>
            <a:ext cx="3729037" cy="19462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938213" y="2497138"/>
            <a:ext cx="3713162" cy="19478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695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Helyettesítő kép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Az erősítő passzív bemenetű vezérelhető generátorként modellezhető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66"/>
              </a:solidFill>
            </a:endParaRPr>
          </a:p>
        </p:txBody>
      </p:sp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5223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2234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5223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2236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 r="3395"/>
          <a:stretch>
            <a:fillRect/>
          </a:stretch>
        </p:blipFill>
        <p:spPr bwMode="auto">
          <a:xfrm>
            <a:off x="954088" y="2498725"/>
            <a:ext cx="36877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013" y="4757738"/>
            <a:ext cx="364172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 cstate="print"/>
          <a:srcRect t="1416" b="2831"/>
          <a:stretch>
            <a:fillRect/>
          </a:stretch>
        </p:blipFill>
        <p:spPr bwMode="auto">
          <a:xfrm>
            <a:off x="5073650" y="2493963"/>
            <a:ext cx="36337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6" cstate="print"/>
          <a:srcRect t="3085"/>
          <a:stretch>
            <a:fillRect/>
          </a:stretch>
        </p:blipFill>
        <p:spPr bwMode="auto">
          <a:xfrm>
            <a:off x="5065713" y="4746625"/>
            <a:ext cx="36052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Rot="1" noChangeArrowheads="1"/>
          </p:cNvSpPr>
          <p:nvPr/>
        </p:nvSpPr>
        <p:spPr bwMode="auto">
          <a:xfrm>
            <a:off x="696913" y="2224088"/>
            <a:ext cx="40417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Feszültségvezérelt feszültséggenerátor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" name="Rectangle 3"/>
          <p:cNvSpPr txBox="1">
            <a:spLocks noRot="1" noChangeArrowheads="1"/>
          </p:cNvSpPr>
          <p:nvPr/>
        </p:nvSpPr>
        <p:spPr bwMode="auto">
          <a:xfrm>
            <a:off x="4784725" y="2239963"/>
            <a:ext cx="4041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Áramvezérelt feszültséggenerátor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" name="Rectangle 3"/>
          <p:cNvSpPr txBox="1">
            <a:spLocks noRot="1" noChangeArrowheads="1"/>
          </p:cNvSpPr>
          <p:nvPr/>
        </p:nvSpPr>
        <p:spPr bwMode="auto">
          <a:xfrm>
            <a:off x="690563" y="4475163"/>
            <a:ext cx="40417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Áramvezérelt áramgenerátor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Rectangle 3"/>
          <p:cNvSpPr txBox="1">
            <a:spLocks noRot="1" noChangeArrowheads="1"/>
          </p:cNvSpPr>
          <p:nvPr/>
        </p:nvSpPr>
        <p:spPr bwMode="auto">
          <a:xfrm>
            <a:off x="4808538" y="4459288"/>
            <a:ext cx="404336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Feszültségvezérelt áramgenerátor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7" cstate="print"/>
          <a:srcRect t="4395" b="4395"/>
          <a:stretch>
            <a:fillRect/>
          </a:stretch>
        </p:blipFill>
        <p:spPr bwMode="auto">
          <a:xfrm>
            <a:off x="2182813" y="3779838"/>
            <a:ext cx="14557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5200" y="5951538"/>
            <a:ext cx="13716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4125" y="3771900"/>
            <a:ext cx="14176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9038" y="5949950"/>
            <a:ext cx="1431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Dia számának hely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909F-684E-4301-94A5-726354B44DC8}" type="slidenum">
              <a:rPr lang="hu-HU"/>
              <a:pPr>
                <a:defRPr/>
              </a:pPr>
              <a:t>52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  <p:bldP spid="30" grpId="0" animBg="1"/>
      <p:bldP spid="22" grpId="0"/>
      <p:bldP spid="23" grpId="0"/>
      <p:bldP spid="24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695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Erősítők visszacsatolása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 erősítő kimenetéről a kimeneti jellel arányos jelet a bemenetre visszavezetve, majd azt a bemeneti jellel összegezve az erősítők tulajdonságai megváltoztathatók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Erősítés, be- kimeneti impedancia, frekvenciamenet, stabilitási tulajdonságok …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i="1" dirty="0" smtClean="0">
                <a:solidFill>
                  <a:srgbClr val="FFFF99"/>
                </a:solidFill>
              </a:rPr>
              <a:t>A</a:t>
            </a:r>
            <a:r>
              <a:rPr lang="hu-HU" sz="1400" dirty="0" smtClean="0"/>
              <a:t> 	</a:t>
            </a:r>
            <a:r>
              <a:rPr lang="hu-HU" sz="1400" dirty="0" err="1" smtClean="0"/>
              <a:t>a</a:t>
            </a:r>
            <a:r>
              <a:rPr lang="hu-HU" sz="1400" dirty="0" smtClean="0"/>
              <a:t> visszacsatolatlan erősítő, </a:t>
            </a:r>
            <a:r>
              <a:rPr lang="hu-HU" sz="1400" i="1" dirty="0" smtClean="0">
                <a:solidFill>
                  <a:srgbClr val="FFFF99"/>
                </a:solidFill>
              </a:rPr>
              <a:t>A</a:t>
            </a:r>
            <a:r>
              <a:rPr lang="hu-HU" sz="1400" dirty="0" smtClean="0"/>
              <a:t> jelerősítéssel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i="1" dirty="0" smtClean="0">
                <a:solidFill>
                  <a:srgbClr val="FFFF99"/>
                </a:solidFill>
              </a:rPr>
              <a:t>B</a:t>
            </a:r>
            <a:r>
              <a:rPr lang="hu-HU" sz="1400" dirty="0" smtClean="0"/>
              <a:t>	a visszacsatoló hálózat, </a:t>
            </a:r>
            <a:r>
              <a:rPr lang="hu-HU" sz="1400" i="1" dirty="0" smtClean="0">
                <a:solidFill>
                  <a:srgbClr val="FFFF99"/>
                </a:solidFill>
              </a:rPr>
              <a:t>B</a:t>
            </a:r>
            <a:r>
              <a:rPr lang="hu-HU" sz="1400" dirty="0" smtClean="0"/>
              <a:t> jelerősítéssel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Pozitív visszacsatolás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az összegzés által a J</a:t>
            </a:r>
            <a:r>
              <a:rPr lang="hu-HU" sz="1200" baseline="-25000" dirty="0" smtClean="0"/>
              <a:t>1</a:t>
            </a:r>
            <a:r>
              <a:rPr lang="hu-HU" sz="1200" dirty="0" smtClean="0"/>
              <a:t> bemeneti jel nagyobb lesz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Negatív visszacsatolás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hu-HU" sz="1200" dirty="0" smtClean="0"/>
              <a:t>az összegzés által a J</a:t>
            </a:r>
            <a:r>
              <a:rPr lang="hu-HU" sz="1200" baseline="-25000" dirty="0" smtClean="0"/>
              <a:t>1</a:t>
            </a:r>
            <a:r>
              <a:rPr lang="hu-HU" sz="1200" dirty="0" smtClean="0"/>
              <a:t> bemeneti jel kisebb lesz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66"/>
              </a:solidFill>
            </a:endParaRPr>
          </a:p>
        </p:txBody>
      </p:sp>
      <p:sp>
        <p:nvSpPr>
          <p:cNvPr id="5325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5325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3254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5325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3256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532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4013" y="2644775"/>
            <a:ext cx="33401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5483225" y="5475288"/>
            <a:ext cx="278606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Rezgőkörök, oszcillátorok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3"/>
          <p:cNvSpPr txBox="1">
            <a:spLocks noRot="1" noChangeArrowheads="1"/>
          </p:cNvSpPr>
          <p:nvPr/>
        </p:nvSpPr>
        <p:spPr bwMode="auto">
          <a:xfrm>
            <a:off x="5484813" y="5922963"/>
            <a:ext cx="278606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Erősítők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5184775" y="5589588"/>
            <a:ext cx="333375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5192713" y="6043613"/>
            <a:ext cx="334962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39A7A-7A18-4CCD-ACF6-2C867966840E}" type="slidenum">
              <a:rPr lang="hu-HU"/>
              <a:pPr>
                <a:defRPr/>
              </a:pPr>
              <a:t>53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4202113" cy="4886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Erősítők visszacsatolása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Eredő erősítés </a:t>
            </a:r>
            <a:r>
              <a:rPr lang="hu-HU" sz="1600" dirty="0" smtClean="0">
                <a:solidFill>
                  <a:srgbClr val="FFFF99"/>
                </a:solidFill>
              </a:rPr>
              <a:t>A’ ?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Hurokerősítés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H = AB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Valós </a:t>
            </a:r>
            <a:r>
              <a:rPr lang="hu-HU" sz="1600" dirty="0" smtClean="0">
                <a:solidFill>
                  <a:srgbClr val="FFFF99"/>
                </a:solidFill>
              </a:rPr>
              <a:t>H</a:t>
            </a:r>
            <a:r>
              <a:rPr lang="hu-HU" sz="1600" dirty="0" smtClean="0"/>
              <a:t> esetén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H &gt; 0 </a:t>
            </a:r>
            <a:r>
              <a:rPr lang="hu-HU" sz="1050" dirty="0" smtClean="0">
                <a:solidFill>
                  <a:srgbClr val="FFFF99"/>
                </a:solidFill>
              </a:rPr>
              <a:t>Negatív visszacsatolás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05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H &lt; 0 </a:t>
            </a:r>
            <a:r>
              <a:rPr lang="hu-HU" sz="1050" dirty="0" smtClean="0">
                <a:solidFill>
                  <a:srgbClr val="FFFF99"/>
                </a:solidFill>
              </a:rPr>
              <a:t>Pozitív visszacsatolás</a:t>
            </a:r>
            <a:endParaRPr lang="hu-HU" sz="105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50" dirty="0" smtClean="0"/>
              <a:t>H = -1 </a:t>
            </a:r>
            <a:r>
              <a:rPr lang="hu-HU" sz="800" dirty="0" smtClean="0">
                <a:solidFill>
                  <a:srgbClr val="FFFF99"/>
                </a:solidFill>
              </a:rPr>
              <a:t>Önfenntartó gerjedés</a:t>
            </a:r>
            <a:endParaRPr lang="hu-HU" sz="700" dirty="0" smtClean="0">
              <a:solidFill>
                <a:srgbClr val="FFFF9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r>
              <a:rPr lang="hu-HU" sz="1050" dirty="0" smtClean="0"/>
              <a:t>H &lt; -1 </a:t>
            </a:r>
            <a:r>
              <a:rPr lang="hu-HU" sz="800" dirty="0" smtClean="0">
                <a:solidFill>
                  <a:srgbClr val="FFFF99"/>
                </a:solidFill>
              </a:rPr>
              <a:t>Növekvő amplitúdójú gerjedés</a:t>
            </a:r>
            <a:endParaRPr lang="hu-HU" sz="7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66"/>
              </a:solidFill>
            </a:endParaRPr>
          </a:p>
        </p:txBody>
      </p:sp>
      <p:sp>
        <p:nvSpPr>
          <p:cNvPr id="5427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5427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4278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5427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4280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770438" y="2051050"/>
            <a:ext cx="3451225" cy="3937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152650"/>
            <a:ext cx="8667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525" y="2592388"/>
            <a:ext cx="110013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9263" y="2654300"/>
            <a:ext cx="1066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3001963"/>
            <a:ext cx="10064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2838" y="2963863"/>
            <a:ext cx="13335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7388" y="3336925"/>
            <a:ext cx="14874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05475" y="3781425"/>
            <a:ext cx="16192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73725" y="4133850"/>
            <a:ext cx="16414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2613" y="4479925"/>
            <a:ext cx="16002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7225" y="4851400"/>
            <a:ext cx="1541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Egyenes összekötő 22"/>
          <p:cNvCxnSpPr/>
          <p:nvPr/>
        </p:nvCxnSpPr>
        <p:spPr>
          <a:xfrm>
            <a:off x="4897438" y="3689350"/>
            <a:ext cx="3260725" cy="1588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rot="10800000">
            <a:off x="6345238" y="2814638"/>
            <a:ext cx="381000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rot="10800000">
            <a:off x="6346825" y="3173413"/>
            <a:ext cx="381000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9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6775" y="2151063"/>
            <a:ext cx="33401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6" name="Szövegdoboz 28"/>
          <p:cNvSpPr txBox="1">
            <a:spLocks noChangeArrowheads="1"/>
          </p:cNvSpPr>
          <p:nvPr/>
        </p:nvSpPr>
        <p:spPr bwMode="auto">
          <a:xfrm>
            <a:off x="1574800" y="2520950"/>
            <a:ext cx="428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54297" name="Szövegdoboz 29"/>
          <p:cNvSpPr txBox="1">
            <a:spLocks noChangeArrowheads="1"/>
          </p:cNvSpPr>
          <p:nvPr/>
        </p:nvSpPr>
        <p:spPr bwMode="auto">
          <a:xfrm>
            <a:off x="1233488" y="2266950"/>
            <a:ext cx="430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000000"/>
                </a:solidFill>
              </a:rPr>
              <a:t>+</a:t>
            </a:r>
          </a:p>
        </p:txBody>
      </p:sp>
      <p:pic>
        <p:nvPicPr>
          <p:cNvPr id="48155" name="Picture 2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40438" y="5414963"/>
            <a:ext cx="96043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églalap 23"/>
          <p:cNvSpPr/>
          <p:nvPr/>
        </p:nvSpPr>
        <p:spPr>
          <a:xfrm>
            <a:off x="5995988" y="5414963"/>
            <a:ext cx="1033462" cy="509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1343025" y="2679700"/>
            <a:ext cx="620713" cy="476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A29A-C202-4DE2-9975-DC9C02D91447}" type="slidenum">
              <a:rPr lang="hu-HU"/>
              <a:pPr>
                <a:defRPr/>
              </a:pPr>
              <a:t>54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7994650" cy="4886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Erősítők visszacsatolásának alaptípusai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kimeneti feszültséggel arányos feszültség-visszacsatolás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kimeneti árammal arányos feszültség-visszacsatolás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kimeneti feszültséggel arányos áram-visszacsatolás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kimeneti árammal arányos áram-visszacsatolás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Visszacsatoló hálózat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Az erősítőhöz hasonló átviteli jellemzők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Feszültségátvitel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Áramátvitel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Transzfer impedancia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Transzfer </a:t>
            </a:r>
            <a:r>
              <a:rPr lang="hu-HU" sz="1200" dirty="0" err="1" smtClean="0">
                <a:solidFill>
                  <a:srgbClr val="FFFF99"/>
                </a:solidFill>
              </a:rPr>
              <a:t>admittancia</a:t>
            </a: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66"/>
              </a:solidFill>
            </a:endParaRPr>
          </a:p>
        </p:txBody>
      </p:sp>
      <p:sp>
        <p:nvSpPr>
          <p:cNvPr id="5530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5530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5302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5530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491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188" y="4518025"/>
            <a:ext cx="7064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3741738"/>
            <a:ext cx="773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4"/>
          <p:cNvPicPr>
            <a:picLocks noChangeAspect="1" noChangeArrowheads="1"/>
          </p:cNvPicPr>
          <p:nvPr/>
        </p:nvPicPr>
        <p:blipFill>
          <a:blip r:embed="rId5" cstate="print"/>
          <a:srcRect r="9775"/>
          <a:stretch>
            <a:fillRect/>
          </a:stretch>
        </p:blipFill>
        <p:spPr bwMode="auto">
          <a:xfrm>
            <a:off x="2024063" y="5227638"/>
            <a:ext cx="6969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3900" y="6000750"/>
            <a:ext cx="8270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0363" y="3919538"/>
            <a:ext cx="3948112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628E8-5C42-4639-AF8F-959D8199F582}" type="slidenum">
              <a:rPr lang="hu-HU"/>
              <a:pPr>
                <a:defRPr/>
              </a:pPr>
              <a:t>55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7994650" cy="4886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Erősítők visszacsatolásának alaptípusai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	kimeneti feszültséggel arányos feszültség visszacsatolása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Soros feszültség visszacsatolás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Eredő erősítőjellemzők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66"/>
              </a:solidFill>
            </a:endParaRPr>
          </a:p>
        </p:txBody>
      </p:sp>
      <p:sp>
        <p:nvSpPr>
          <p:cNvPr id="5632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6326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5632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6328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56329" name="Picture 2"/>
          <p:cNvPicPr>
            <a:picLocks noChangeAspect="1" noChangeArrowheads="1"/>
          </p:cNvPicPr>
          <p:nvPr/>
        </p:nvPicPr>
        <p:blipFill>
          <a:blip r:embed="rId3" cstate="print"/>
          <a:srcRect t="2521" b="3780"/>
          <a:stretch>
            <a:fillRect/>
          </a:stretch>
        </p:blipFill>
        <p:spPr bwMode="auto">
          <a:xfrm>
            <a:off x="1111250" y="2319338"/>
            <a:ext cx="468630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6202363" y="2338388"/>
            <a:ext cx="2463800" cy="2114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018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850" y="2451100"/>
            <a:ext cx="741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1525" y="2427288"/>
            <a:ext cx="1239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5075" y="3090863"/>
            <a:ext cx="6873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1050" y="3046413"/>
            <a:ext cx="12938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26238" y="3652838"/>
            <a:ext cx="13144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15"/>
          <p:cNvSpPr/>
          <p:nvPr/>
        </p:nvSpPr>
        <p:spPr>
          <a:xfrm>
            <a:off x="1122363" y="4867275"/>
            <a:ext cx="7512050" cy="17002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0193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5775" y="4897438"/>
            <a:ext cx="681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74763" y="5443538"/>
            <a:ext cx="17668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12888" y="6002338"/>
            <a:ext cx="454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68500" y="5935663"/>
            <a:ext cx="7731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52825" y="4876800"/>
            <a:ext cx="714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8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10213" y="4891088"/>
            <a:ext cx="6794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9" name="Picture 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02488" y="4895850"/>
            <a:ext cx="74771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Egyenes összekötő 26"/>
          <p:cNvCxnSpPr/>
          <p:nvPr/>
        </p:nvCxnSpPr>
        <p:spPr>
          <a:xfrm rot="5400000">
            <a:off x="2257425" y="5748338"/>
            <a:ext cx="15430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rot="5400000">
            <a:off x="6019800" y="5749925"/>
            <a:ext cx="15430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5400000">
            <a:off x="4184650" y="5727700"/>
            <a:ext cx="15430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1208088" y="5327650"/>
            <a:ext cx="738028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204" name="Picture 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06800" y="6056313"/>
            <a:ext cx="4270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5" name="Picture 2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05263" y="6070600"/>
            <a:ext cx="3587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6" name="Picture 2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24488" y="6072188"/>
            <a:ext cx="454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7" name="Picture 2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72163" y="6119813"/>
            <a:ext cx="2397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8" name="Picture 2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40550" y="5375275"/>
            <a:ext cx="15938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9" name="Picture 2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164388" y="6091238"/>
            <a:ext cx="5000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10" name="Picture 3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81913" y="6016625"/>
            <a:ext cx="7334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Ív 34"/>
          <p:cNvSpPr/>
          <p:nvPr/>
        </p:nvSpPr>
        <p:spPr>
          <a:xfrm>
            <a:off x="1814513" y="3228975"/>
            <a:ext cx="504825" cy="515938"/>
          </a:xfrm>
          <a:prstGeom prst="arc">
            <a:avLst>
              <a:gd name="adj1" fmla="val 16200000"/>
              <a:gd name="adj2" fmla="val 9277698"/>
            </a:avLst>
          </a:prstGeom>
          <a:ln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6" name="Dia számának hely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E89A7-889B-426E-8EB7-2F73BA988334}" type="slidenum">
              <a:rPr lang="hu-HU"/>
              <a:pPr>
                <a:defRPr/>
              </a:pPr>
              <a:t>56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7994650" cy="4886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Erősítők visszacsatolásának alaptípusai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	kimeneti árammal arányos feszültség-visszacsatolás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Soros áram-visszacsatolás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Eredő erősítőjellemzők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66"/>
              </a:solidFill>
            </a:endParaRPr>
          </a:p>
        </p:txBody>
      </p:sp>
      <p:sp>
        <p:nvSpPr>
          <p:cNvPr id="5734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5734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7350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5735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7352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57353" name="Picture 2"/>
          <p:cNvPicPr>
            <a:picLocks noChangeAspect="1" noChangeArrowheads="1"/>
          </p:cNvPicPr>
          <p:nvPr/>
        </p:nvPicPr>
        <p:blipFill>
          <a:blip r:embed="rId3" cstate="print"/>
          <a:srcRect t="2478" b="4958"/>
          <a:stretch>
            <a:fillRect/>
          </a:stretch>
        </p:blipFill>
        <p:spPr bwMode="auto">
          <a:xfrm>
            <a:off x="1160463" y="2295525"/>
            <a:ext cx="4008437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6202363" y="2338388"/>
            <a:ext cx="2463800" cy="2114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9675" y="2401888"/>
            <a:ext cx="76676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1900" y="2932113"/>
            <a:ext cx="74771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575" y="2454275"/>
            <a:ext cx="12461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4675" y="3551238"/>
            <a:ext cx="1147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2970213"/>
            <a:ext cx="1279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églalap 16"/>
          <p:cNvSpPr/>
          <p:nvPr/>
        </p:nvSpPr>
        <p:spPr>
          <a:xfrm>
            <a:off x="1122363" y="4867275"/>
            <a:ext cx="7512050" cy="17002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7361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5775" y="4897438"/>
            <a:ext cx="681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12888" y="6002338"/>
            <a:ext cx="454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52825" y="4876800"/>
            <a:ext cx="714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4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10213" y="4891088"/>
            <a:ext cx="6794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5" name="Picture 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02488" y="4895850"/>
            <a:ext cx="74771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Egyenes összekötő 24"/>
          <p:cNvCxnSpPr/>
          <p:nvPr/>
        </p:nvCxnSpPr>
        <p:spPr>
          <a:xfrm rot="5400000">
            <a:off x="2257425" y="5748338"/>
            <a:ext cx="15430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>
            <a:off x="6019800" y="5749925"/>
            <a:ext cx="15430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rot="5400000">
            <a:off x="4184650" y="5727700"/>
            <a:ext cx="15430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1208088" y="5327650"/>
            <a:ext cx="738028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70" name="Picture 2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06800" y="6056313"/>
            <a:ext cx="4270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1" name="Picture 2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24488" y="6072188"/>
            <a:ext cx="454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2" name="Picture 2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4388" y="6091238"/>
            <a:ext cx="5000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3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85875" y="5426075"/>
            <a:ext cx="1639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4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08188" y="5978525"/>
            <a:ext cx="706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5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16375" y="6086475"/>
            <a:ext cx="2667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6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18200" y="6092825"/>
            <a:ext cx="3524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7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88163" y="5481638"/>
            <a:ext cx="16335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8" name="Picture 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88263" y="6010275"/>
            <a:ext cx="746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Dia számának hely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C31DB-7AA1-4E0D-BA19-BF27BD334B29}" type="slidenum">
              <a:rPr lang="hu-HU"/>
              <a:pPr>
                <a:defRPr/>
              </a:pPr>
              <a:t>57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7994650" cy="4886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Erősítők visszacsatolásának alaptípusai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kimeneti feszültséggel arányos áram-visszacsatolás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Párhuzamos feszültség-visszacsatolás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Eredő erősítőjellemzők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66"/>
              </a:solidFill>
            </a:endParaRPr>
          </a:p>
        </p:txBody>
      </p:sp>
      <p:sp>
        <p:nvSpPr>
          <p:cNvPr id="5837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5837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8374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5837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8376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775" y="2335213"/>
            <a:ext cx="482282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6234113" y="2338388"/>
            <a:ext cx="2432050" cy="20351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122363" y="4867275"/>
            <a:ext cx="7512050" cy="17002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838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5775" y="4897438"/>
            <a:ext cx="681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2888" y="6002338"/>
            <a:ext cx="454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2825" y="4876800"/>
            <a:ext cx="714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3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0213" y="4891088"/>
            <a:ext cx="6794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4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2488" y="4895850"/>
            <a:ext cx="74771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Egyenes összekötő 16"/>
          <p:cNvCxnSpPr/>
          <p:nvPr/>
        </p:nvCxnSpPr>
        <p:spPr>
          <a:xfrm rot="5400000">
            <a:off x="2257425" y="5748338"/>
            <a:ext cx="15430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rot="5400000">
            <a:off x="6019800" y="5749925"/>
            <a:ext cx="15430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rot="5400000">
            <a:off x="4184650" y="5727700"/>
            <a:ext cx="15430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1208088" y="5327650"/>
            <a:ext cx="738028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89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6800" y="6056313"/>
            <a:ext cx="4270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0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4488" y="6072188"/>
            <a:ext cx="454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1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388" y="6091238"/>
            <a:ext cx="5000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2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75388" y="2403475"/>
            <a:ext cx="787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3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78563" y="2890838"/>
            <a:ext cx="793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4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69138" y="2497138"/>
            <a:ext cx="1279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5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29463" y="2995613"/>
            <a:ext cx="123983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6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32613" y="3535363"/>
            <a:ext cx="981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7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90875" y="5430838"/>
            <a:ext cx="15668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8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49713" y="6021388"/>
            <a:ext cx="7207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9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00638" y="5468938"/>
            <a:ext cx="15859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0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91213" y="5997575"/>
            <a:ext cx="7461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1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63738" y="6080125"/>
            <a:ext cx="4333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2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72388" y="6103938"/>
            <a:ext cx="279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Dia számának hely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69A7-9DC8-42AD-89EF-2546840ECF8B}" type="slidenum">
              <a:rPr lang="hu-HU"/>
              <a:pPr>
                <a:defRPr/>
              </a:pPr>
              <a:t>58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7994650" cy="4886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Erősítők visszacsatolásának alaptípusai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kimeneti árammal arányos áram-visszacsatolás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Párhuzamos áram-visszacsatolás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Eredő erősítőjellemzők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66"/>
              </a:solidFill>
            </a:endParaRPr>
          </a:p>
        </p:txBody>
      </p:sp>
      <p:sp>
        <p:nvSpPr>
          <p:cNvPr id="5939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5939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9398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5939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9400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594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2279650"/>
            <a:ext cx="444182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6202363" y="2298700"/>
            <a:ext cx="2463800" cy="21383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122363" y="4867275"/>
            <a:ext cx="7512050" cy="17002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940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5775" y="4897438"/>
            <a:ext cx="681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2888" y="6002338"/>
            <a:ext cx="454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6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2825" y="4876800"/>
            <a:ext cx="714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7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0213" y="4891088"/>
            <a:ext cx="6794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8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2488" y="4895850"/>
            <a:ext cx="74771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Egyenes összekötő 16"/>
          <p:cNvCxnSpPr/>
          <p:nvPr/>
        </p:nvCxnSpPr>
        <p:spPr>
          <a:xfrm rot="5400000">
            <a:off x="2257425" y="5748338"/>
            <a:ext cx="15430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rot="5400000">
            <a:off x="6019800" y="5749925"/>
            <a:ext cx="15430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rot="5400000">
            <a:off x="4184650" y="5727700"/>
            <a:ext cx="15430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1208088" y="5327650"/>
            <a:ext cx="738028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413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6800" y="6056313"/>
            <a:ext cx="4270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4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4488" y="6072188"/>
            <a:ext cx="454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5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388" y="6091238"/>
            <a:ext cx="5000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6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7613" y="2373313"/>
            <a:ext cx="70008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7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37388" y="2443163"/>
            <a:ext cx="1179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8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6350" y="2982913"/>
            <a:ext cx="6746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9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37388" y="3025775"/>
            <a:ext cx="11795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0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72288" y="3565525"/>
            <a:ext cx="10541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1" name="Picture 2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63738" y="6080125"/>
            <a:ext cx="4333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2" name="Picture 2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72388" y="6103938"/>
            <a:ext cx="279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3" name="Picture 1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87700" y="5449888"/>
            <a:ext cx="1492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4" name="Picture 1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57650" y="6016625"/>
            <a:ext cx="6873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5" name="Picture 1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130800" y="5483225"/>
            <a:ext cx="15001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6" name="Picture 1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868988" y="6030913"/>
            <a:ext cx="7000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Dia számának hely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C9560-B683-41C3-B64B-2830BB9771D5}" type="slidenum">
              <a:rPr lang="hu-HU"/>
              <a:pPr>
                <a:defRPr/>
              </a:pPr>
              <a:t>59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Áram és feszültségforrások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540750" cy="4791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Egyenáramú generátorok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Ideális feszültséggenerátor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Terheléstől függetlenül állandó kimeneti feszültség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Végtelen teljesítmény leadására képes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Belső ellenállás nulla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Ideális áramgenerátor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Terheléstől függetlenül állandó kimeneti áram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Végtelen teljesítmény leadására képes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Belső ellenállás végtelen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pic>
        <p:nvPicPr>
          <p:cNvPr id="346116" name="Picture 4"/>
          <p:cNvPicPr>
            <a:picLocks noChangeAspect="1" noChangeArrowheads="1"/>
          </p:cNvPicPr>
          <p:nvPr/>
        </p:nvPicPr>
        <p:blipFill>
          <a:blip r:embed="rId3" cstate="print"/>
          <a:srcRect t="16063"/>
          <a:stretch>
            <a:fillRect/>
          </a:stretch>
        </p:blipFill>
        <p:spPr bwMode="auto">
          <a:xfrm>
            <a:off x="1655763" y="5192713"/>
            <a:ext cx="25622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1655763" y="2827338"/>
            <a:ext cx="2536825" cy="1165225"/>
            <a:chOff x="1656272" y="2751826"/>
            <a:chExt cx="2536166" cy="1164566"/>
          </a:xfrm>
        </p:grpSpPr>
        <p:sp>
          <p:nvSpPr>
            <p:cNvPr id="14" name="Téglalap 13"/>
            <p:cNvSpPr/>
            <p:nvPr/>
          </p:nvSpPr>
          <p:spPr>
            <a:xfrm>
              <a:off x="1656272" y="2751826"/>
              <a:ext cx="2536166" cy="11645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dirty="0"/>
            </a:p>
          </p:txBody>
        </p:sp>
        <p:pic>
          <p:nvPicPr>
            <p:cNvPr id="10253" name="Kép 4"/>
            <p:cNvPicPr>
              <a:picLocks noChangeAspect="1"/>
            </p:cNvPicPr>
            <p:nvPr/>
          </p:nvPicPr>
          <p:blipFill>
            <a:blip r:embed="rId4" cstate="print"/>
            <a:srcRect l="-15115"/>
            <a:stretch>
              <a:fillRect/>
            </a:stretch>
          </p:blipFill>
          <p:spPr bwMode="auto">
            <a:xfrm>
              <a:off x="1774972" y="2872596"/>
              <a:ext cx="479340" cy="87488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7965" y="2984739"/>
              <a:ext cx="705209" cy="705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8472" y="2931363"/>
              <a:ext cx="672860" cy="799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09438" y="2924351"/>
              <a:ext cx="552902" cy="873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8513" y="2808288"/>
            <a:ext cx="2286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1050" y="5124450"/>
            <a:ext cx="228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Jobbra nyíl 12"/>
          <p:cNvSpPr/>
          <p:nvPr/>
        </p:nvSpPr>
        <p:spPr>
          <a:xfrm>
            <a:off x="4692650" y="3268663"/>
            <a:ext cx="647700" cy="2667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5" name="Jobbra nyíl 14"/>
          <p:cNvSpPr/>
          <p:nvPr/>
        </p:nvSpPr>
        <p:spPr>
          <a:xfrm>
            <a:off x="4732338" y="5618163"/>
            <a:ext cx="647700" cy="26828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91E4-0053-4079-A600-66B85338A6B2}" type="slidenum">
              <a:rPr lang="hu-HU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7994650" cy="4886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Visszacsatolt erősítő bemeneti impedanciája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Soros visszacsatolásnál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Párhuzamos visszacsatolásnál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66"/>
              </a:solidFill>
            </a:endParaRPr>
          </a:p>
        </p:txBody>
      </p:sp>
      <p:sp>
        <p:nvSpPr>
          <p:cNvPr id="6042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604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0422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6042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0424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659313" y="2100263"/>
            <a:ext cx="2933700" cy="1644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60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588" y="2082800"/>
            <a:ext cx="28003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1113" y="4344988"/>
            <a:ext cx="299720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églalap 37"/>
          <p:cNvSpPr/>
          <p:nvPr/>
        </p:nvSpPr>
        <p:spPr>
          <a:xfrm>
            <a:off x="4660900" y="4359275"/>
            <a:ext cx="2955925" cy="1724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4088" y="2192338"/>
            <a:ext cx="8667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13" y="2224088"/>
            <a:ext cx="827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2113" y="2252663"/>
            <a:ext cx="5461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9700" y="2720975"/>
            <a:ext cx="7397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86463" y="2727325"/>
            <a:ext cx="9144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0838" y="3297238"/>
            <a:ext cx="1346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91075" y="4416425"/>
            <a:ext cx="8731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32513" y="4481513"/>
            <a:ext cx="14001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62563" y="4903788"/>
            <a:ext cx="179387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94338" y="5588000"/>
            <a:ext cx="12461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05297-8203-4BFD-BE6A-27962C6E9887}" type="slidenum">
              <a:rPr lang="hu-HU"/>
              <a:pPr>
                <a:defRPr/>
              </a:pPr>
              <a:t>60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Analóg jelek erősítése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7994650" cy="4886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Visszacsatolt erősítő kimeneti impedanciája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Áram-visszacsatolásnál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Feszültség-visszacsatolásnál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66"/>
              </a:solidFill>
            </a:endParaRPr>
          </a:p>
        </p:txBody>
      </p:sp>
      <p:sp>
        <p:nvSpPr>
          <p:cNvPr id="6144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6144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1446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6144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1448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614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313" y="2074863"/>
            <a:ext cx="295116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463" y="4540250"/>
            <a:ext cx="36195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188" y="2524125"/>
            <a:ext cx="17446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0" y="5027613"/>
            <a:ext cx="15541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F5710-E9C8-41E9-B7F5-C2B6B3591D4C}" type="slidenum">
              <a:rPr lang="hu-HU"/>
              <a:pPr>
                <a:defRPr/>
              </a:pPr>
              <a:t>61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Ideális műveleti erősítő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823595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Műveleti erősítő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Több aktív elemet tartalmazó funkcionális áramkör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Globális paraméterek, egyszerű alkalmazás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Ideális műveleti erősítő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Elméleti vizsgálatokhoz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Egyszerű, szemléletes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A valóságos műveleti erősítők tulajdonságait az ideálishoz viszonyítjuk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6246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6246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2470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6247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2472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5538" y="2601913"/>
            <a:ext cx="2568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7363" y="2922588"/>
            <a:ext cx="13589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4175" y="2978150"/>
            <a:ext cx="112236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7F9D-BE62-4AC7-B01D-72D5CB21D4E0}" type="slidenum">
              <a:rPr lang="hu-HU"/>
              <a:pPr>
                <a:defRPr/>
              </a:pPr>
              <a:t>62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5930900" y="3308350"/>
            <a:ext cx="2632075" cy="1995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Ideális műveleti erősítő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7513" y="1541463"/>
            <a:ext cx="4789487" cy="4918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Ideális műveleti erősítő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Lineáris, szimmetrikus bemenetű, aszimmetrikus kimenetű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Differenciál </a:t>
            </a:r>
            <a:r>
              <a:rPr lang="hu-HU" sz="1400" dirty="0" err="1" smtClean="0"/>
              <a:t>módusú</a:t>
            </a:r>
            <a:r>
              <a:rPr lang="hu-HU" sz="1400" dirty="0" smtClean="0"/>
              <a:t> erősítése végtelen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Közös </a:t>
            </a:r>
            <a:r>
              <a:rPr lang="hu-HU" sz="1400" dirty="0" err="1" smtClean="0"/>
              <a:t>módusú</a:t>
            </a:r>
            <a:r>
              <a:rPr lang="hu-HU" sz="1400" dirty="0" smtClean="0"/>
              <a:t> erősítés zérus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Bemeneti ellenállása végtelen, a bemeneten áram nem folyik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Kimeneti ellenállása nulla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Sávszélessége végtelen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Zajmentes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A valóságos műveleti erősítők igyekeznek hasonlítani az ideálishoz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Erősítésük &gt;10</a:t>
            </a:r>
            <a:r>
              <a:rPr lang="hu-HU" sz="1400" baseline="30000" dirty="0" smtClean="0"/>
              <a:t>6</a:t>
            </a: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Bemeneti ellenállásuk nagy &gt;100k</a:t>
            </a:r>
            <a:r>
              <a:rPr lang="hu-HU" sz="1400" dirty="0" smtClean="0">
                <a:latin typeface="Symbol" pitchFamily="18" charset="2"/>
              </a:rPr>
              <a:t>W</a:t>
            </a:r>
            <a:endParaRPr lang="hu-HU" sz="1400" baseline="30000" dirty="0" smtClean="0">
              <a:latin typeface="Symbol" pitchFamily="18" charset="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Kimeneti ellenállásuk kicsi &lt;10</a:t>
            </a:r>
            <a:r>
              <a:rPr lang="hu-HU" sz="1400" dirty="0" smtClean="0">
                <a:latin typeface="Symbol" pitchFamily="18" charset="2"/>
              </a:rPr>
              <a:t>W</a:t>
            </a:r>
            <a:endParaRPr lang="hu-H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Lineáris alapműveletek </a:t>
            </a:r>
            <a:r>
              <a:rPr lang="hu-HU" sz="1600" dirty="0" err="1" smtClean="0">
                <a:solidFill>
                  <a:srgbClr val="FFFF99"/>
                </a:solidFill>
              </a:rPr>
              <a:t>ME-vel</a:t>
            </a: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Konstanssal való szorzás (erősítés)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Kivonás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Összeadás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Integrálás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Differenciálás	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05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5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5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100" dirty="0" smtClean="0">
              <a:solidFill>
                <a:srgbClr val="FFFF99"/>
              </a:solidFill>
            </a:endParaRPr>
          </a:p>
        </p:txBody>
      </p:sp>
      <p:sp>
        <p:nvSpPr>
          <p:cNvPr id="63493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634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349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6349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3497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6349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88" y="1652588"/>
            <a:ext cx="253523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150" y="4492625"/>
            <a:ext cx="7143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7588" y="3695700"/>
            <a:ext cx="5476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9863" y="4098925"/>
            <a:ext cx="14414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2900" y="3703638"/>
            <a:ext cx="536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Egyenes összekötő 19"/>
          <p:cNvCxnSpPr/>
          <p:nvPr/>
        </p:nvCxnSpPr>
        <p:spPr>
          <a:xfrm>
            <a:off x="5988050" y="4006850"/>
            <a:ext cx="25034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5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3367088"/>
            <a:ext cx="26177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Egyenes összekötő 21"/>
          <p:cNvCxnSpPr/>
          <p:nvPr/>
        </p:nvCxnSpPr>
        <p:spPr>
          <a:xfrm flipV="1">
            <a:off x="7481888" y="3419475"/>
            <a:ext cx="1001712" cy="2301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058BF-1E1A-4B6C-8EE3-6C0160B71588}" type="slidenum">
              <a:rPr lang="hu-HU"/>
              <a:pPr>
                <a:defRPr/>
              </a:pPr>
              <a:t>63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Rot="1" noChangeArrowheads="1"/>
          </p:cNvSpPr>
          <p:nvPr/>
        </p:nvSpPr>
        <p:spPr bwMode="auto">
          <a:xfrm>
            <a:off x="4713288" y="1758950"/>
            <a:ext cx="42656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Aszimmetrikus  vezérlés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Az erősítő egyik bemeneti pontja vezérelt, a másik bemenetének feszültsége nulla</a:t>
            </a: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 bwMode="auto">
          <a:xfrm>
            <a:off x="417513" y="1430338"/>
            <a:ext cx="426561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Műveleti erősítő vezérlése</a:t>
            </a: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Ideális műveleti erősítő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7513" y="1755775"/>
            <a:ext cx="4598987" cy="416718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/>
              <a:t>Szimmetrikus (differenciális) vezérlés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erősítő két bemenetét azonos nagyságú, de ellentétes fázishelyzetű feszültségek vezérlik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Elvárás a műveleti erősítővel szemben</a:t>
            </a:r>
            <a:r>
              <a:rPr lang="hu-HU" sz="1200" dirty="0" smtClean="0">
                <a:solidFill>
                  <a:srgbClr val="FFFF99"/>
                </a:solidFill>
              </a:rPr>
              <a:t>: csak a differenciális jelet erősítse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9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900" dirty="0" smtClean="0"/>
          </a:p>
          <a:p>
            <a:pPr lvl="4" eaLnBrk="1" hangingPunct="1">
              <a:lnSpc>
                <a:spcPct val="80000"/>
              </a:lnSpc>
              <a:defRPr/>
            </a:pPr>
            <a:endParaRPr lang="hu-HU" sz="9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6451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6451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4520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6452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4522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6" name="Rectangle 3"/>
          <p:cNvSpPr txBox="1">
            <a:spLocks noRot="1" noChangeArrowheads="1"/>
          </p:cNvSpPr>
          <p:nvPr/>
        </p:nvSpPr>
        <p:spPr bwMode="auto">
          <a:xfrm>
            <a:off x="4721225" y="2830513"/>
            <a:ext cx="42656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Közös vezérlés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Az erősítő két bemenetét azonos nagyságú és azonos fázis-helyzetű feszültségek vezérlik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Nem üzemszerű működés, általában nemkívánatos, zaj jellegű hatások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Közös jel erősítés legyen nulla</a:t>
            </a: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8257"/>
          <a:stretch>
            <a:fillRect/>
          </a:stretch>
        </p:blipFill>
        <p:spPr bwMode="auto">
          <a:xfrm>
            <a:off x="5313363" y="4286250"/>
            <a:ext cx="36290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550" y="3036888"/>
            <a:ext cx="34178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9550" y="3152775"/>
            <a:ext cx="1600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églalap 21"/>
          <p:cNvSpPr/>
          <p:nvPr/>
        </p:nvSpPr>
        <p:spPr>
          <a:xfrm>
            <a:off x="2314575" y="4556125"/>
            <a:ext cx="2392363" cy="18526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0000" y="4670425"/>
            <a:ext cx="2111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9C569-6128-4FD6-9F0C-34E19AD7EB4B}" type="slidenum">
              <a:rPr lang="hu-HU"/>
              <a:pPr>
                <a:defRPr/>
              </a:pPr>
              <a:t>64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Ideális műveleti erősítő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7513" y="1414463"/>
            <a:ext cx="4810125" cy="4167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Műveleti erősítő alapkapcsolások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Invertáló (fázisfordító) alapkapcsolás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6554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6554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5542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6554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5544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488" y="2217738"/>
            <a:ext cx="371157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5850" y="4794250"/>
            <a:ext cx="1206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gyenes összekötő nyíllal 11"/>
          <p:cNvCxnSpPr/>
          <p:nvPr/>
        </p:nvCxnSpPr>
        <p:spPr>
          <a:xfrm>
            <a:off x="2171700" y="3405188"/>
            <a:ext cx="319088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2176463" y="3376613"/>
            <a:ext cx="3540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r>
              <a:rPr lang="hu-HU" sz="1050" baseline="-25000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3305175" y="2833688"/>
            <a:ext cx="319088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3309938" y="2805113"/>
            <a:ext cx="3540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r>
              <a:rPr lang="hu-HU" sz="1050" baseline="-25000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665413" y="3271838"/>
            <a:ext cx="4254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70C0"/>
                </a:solidFill>
                <a:cs typeface="+mn-cs"/>
              </a:rPr>
              <a:t>„0”</a:t>
            </a:r>
            <a:endParaRPr lang="hu-HU" sz="1050" baseline="-25000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938838" y="2497138"/>
            <a:ext cx="2473325" cy="2012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971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8763" y="2581275"/>
            <a:ext cx="9826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13"/>
          <p:cNvPicPr>
            <a:picLocks noChangeAspect="1" noChangeArrowheads="1"/>
          </p:cNvPicPr>
          <p:nvPr/>
        </p:nvPicPr>
        <p:blipFill>
          <a:blip r:embed="rId6" cstate="print"/>
          <a:srcRect t="21947" b="7315"/>
          <a:stretch>
            <a:fillRect/>
          </a:stretch>
        </p:blipFill>
        <p:spPr bwMode="auto">
          <a:xfrm>
            <a:off x="7558088" y="1701800"/>
            <a:ext cx="1443037" cy="608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20" name="Egyenes összekötő nyíllal 19"/>
          <p:cNvCxnSpPr/>
          <p:nvPr/>
        </p:nvCxnSpPr>
        <p:spPr>
          <a:xfrm rot="5400000">
            <a:off x="7580313" y="2252663"/>
            <a:ext cx="501650" cy="46355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Ív 28"/>
          <p:cNvSpPr/>
          <p:nvPr/>
        </p:nvSpPr>
        <p:spPr>
          <a:xfrm>
            <a:off x="2171700" y="3602038"/>
            <a:ext cx="504825" cy="515937"/>
          </a:xfrm>
          <a:prstGeom prst="arc">
            <a:avLst>
              <a:gd name="adj1" fmla="val 16200000"/>
              <a:gd name="adj2" fmla="val 9277698"/>
            </a:avLst>
          </a:prstGeom>
          <a:ln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9717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5738" y="2901950"/>
            <a:ext cx="1177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zövegdoboz 30"/>
          <p:cNvSpPr txBox="1"/>
          <p:nvPr/>
        </p:nvSpPr>
        <p:spPr>
          <a:xfrm>
            <a:off x="2295525" y="3719513"/>
            <a:ext cx="3540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70C0"/>
                </a:solidFill>
                <a:cs typeface="+mn-cs"/>
              </a:rPr>
              <a:t>1.</a:t>
            </a:r>
            <a:endParaRPr lang="hu-HU" sz="1050" baseline="-25000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2" name="Ív 31"/>
          <p:cNvSpPr/>
          <p:nvPr/>
        </p:nvSpPr>
        <p:spPr>
          <a:xfrm>
            <a:off x="3438525" y="3017838"/>
            <a:ext cx="504825" cy="1062037"/>
          </a:xfrm>
          <a:prstGeom prst="arc">
            <a:avLst>
              <a:gd name="adj1" fmla="val 14395015"/>
              <a:gd name="adj2" fmla="val 7369797"/>
            </a:avLst>
          </a:prstGeom>
          <a:ln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3" name="Szövegdoboz 32"/>
          <p:cNvSpPr txBox="1"/>
          <p:nvPr/>
        </p:nvSpPr>
        <p:spPr>
          <a:xfrm>
            <a:off x="3597275" y="3548063"/>
            <a:ext cx="354013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70C0"/>
                </a:solidFill>
                <a:cs typeface="+mn-cs"/>
              </a:rPr>
              <a:t>2.</a:t>
            </a:r>
            <a:endParaRPr lang="hu-HU" sz="1050" baseline="-25000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6188075" y="2917825"/>
            <a:ext cx="3524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70C0"/>
                </a:solidFill>
                <a:cs typeface="+mn-cs"/>
              </a:rPr>
              <a:t>1.</a:t>
            </a:r>
            <a:endParaRPr lang="hu-HU" sz="1050" baseline="-25000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6186488" y="3181350"/>
            <a:ext cx="3524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70C0"/>
                </a:solidFill>
                <a:cs typeface="+mn-cs"/>
              </a:rPr>
              <a:t>2.</a:t>
            </a:r>
            <a:endParaRPr lang="hu-HU" sz="1050" baseline="-25000" dirty="0">
              <a:solidFill>
                <a:srgbClr val="0070C0"/>
              </a:solidFill>
              <a:cs typeface="+mn-cs"/>
            </a:endParaRPr>
          </a:p>
        </p:txBody>
      </p:sp>
      <p:pic>
        <p:nvPicPr>
          <p:cNvPr id="2972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4788" y="3157538"/>
            <a:ext cx="11541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0063" y="3548063"/>
            <a:ext cx="5826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"/>
          <p:cNvSpPr txBox="1">
            <a:spLocks noRot="1" noChangeArrowheads="1"/>
          </p:cNvSpPr>
          <p:nvPr/>
        </p:nvSpPr>
        <p:spPr bwMode="auto">
          <a:xfrm>
            <a:off x="5722938" y="4738688"/>
            <a:ext cx="3024187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Huroktörvény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Bármely zárt áramhurokban a részfeszültségek előjelhelyes összege zérus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Ideális ME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Bemeneti ellenállása végtelen, a bemeneten áram nem folyik 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5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9727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56588" y="3386138"/>
            <a:ext cx="650875" cy="320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47" name="Egyenes összekötő nyíllal 46"/>
          <p:cNvCxnSpPr/>
          <p:nvPr/>
        </p:nvCxnSpPr>
        <p:spPr>
          <a:xfrm rot="10800000" flipV="1">
            <a:off x="7502525" y="3519488"/>
            <a:ext cx="658813" cy="14446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29" name="Picture 3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73300" y="5719763"/>
            <a:ext cx="13589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6" name="Picture 3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64238" y="3776663"/>
            <a:ext cx="24114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Dia számának hely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34B88-DA91-45C5-9B4C-099D8B656C73}" type="slidenum">
              <a:rPr lang="hu-HU"/>
              <a:pPr>
                <a:defRPr/>
              </a:pPr>
              <a:t>65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 animBg="1"/>
      <p:bldP spid="31" grpId="0"/>
      <p:bldP spid="31" grpId="1"/>
      <p:bldP spid="33" grpId="0"/>
      <p:bldP spid="33" grpId="1"/>
      <p:bldP spid="34" grpId="0"/>
      <p:bldP spid="3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Ideális műveleti erősítő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7513" y="1414463"/>
            <a:ext cx="8235950" cy="4003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Műveleti erősítő alapkapcsolások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err="1" smtClean="0"/>
              <a:t>Neminvertáló</a:t>
            </a:r>
            <a:r>
              <a:rPr lang="hu-HU" sz="1800" dirty="0" smtClean="0"/>
              <a:t> alapkapcsolás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6656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6656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6566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6656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6568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025525" y="5026025"/>
            <a:ext cx="1676400" cy="1381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07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925" y="5094288"/>
            <a:ext cx="1295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6175" y="5703888"/>
            <a:ext cx="14620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175" y="2106613"/>
            <a:ext cx="35258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Ív 16"/>
          <p:cNvSpPr/>
          <p:nvPr/>
        </p:nvSpPr>
        <p:spPr>
          <a:xfrm flipH="1">
            <a:off x="2814638" y="3800475"/>
            <a:ext cx="517525" cy="515938"/>
          </a:xfrm>
          <a:prstGeom prst="arc">
            <a:avLst>
              <a:gd name="adj1" fmla="val 16200000"/>
              <a:gd name="adj2" fmla="val 9277698"/>
            </a:avLst>
          </a:prstGeom>
          <a:ln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979738" y="3927475"/>
            <a:ext cx="3524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70C0"/>
                </a:solidFill>
                <a:cs typeface="+mn-cs"/>
              </a:rPr>
              <a:t>1.</a:t>
            </a:r>
            <a:endParaRPr lang="hu-HU" sz="1050" baseline="-25000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0735" name="Szövegdoboz 18"/>
          <p:cNvSpPr txBox="1">
            <a:spLocks noChangeArrowheads="1"/>
          </p:cNvSpPr>
          <p:nvPr/>
        </p:nvSpPr>
        <p:spPr bwMode="auto">
          <a:xfrm>
            <a:off x="1908175" y="3482975"/>
            <a:ext cx="5508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>
                <a:solidFill>
                  <a:srgbClr val="0070C0"/>
                </a:solidFill>
              </a:rPr>
              <a:t>„U</a:t>
            </a:r>
            <a:r>
              <a:rPr lang="hu-HU" sz="1100" baseline="-25000">
                <a:solidFill>
                  <a:srgbClr val="0070C0"/>
                </a:solidFill>
              </a:rPr>
              <a:t>be</a:t>
            </a:r>
            <a:r>
              <a:rPr lang="hu-HU" sz="1100">
                <a:solidFill>
                  <a:srgbClr val="0070C0"/>
                </a:solidFill>
              </a:rPr>
              <a:t>”</a:t>
            </a:r>
            <a:endParaRPr lang="hu-HU" sz="1100" baseline="-25000">
              <a:solidFill>
                <a:srgbClr val="0070C0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5943600" y="2241550"/>
            <a:ext cx="2051050" cy="1517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0737" name="Picture 13"/>
          <p:cNvPicPr>
            <a:picLocks noChangeAspect="1" noChangeArrowheads="1"/>
          </p:cNvPicPr>
          <p:nvPr/>
        </p:nvPicPr>
        <p:blipFill>
          <a:blip r:embed="rId6" cstate="print"/>
          <a:srcRect t="21947" b="7315"/>
          <a:stretch>
            <a:fillRect/>
          </a:stretch>
        </p:blipFill>
        <p:spPr bwMode="auto">
          <a:xfrm>
            <a:off x="7640638" y="1549400"/>
            <a:ext cx="1201737" cy="506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25" name="Egyenes összekötő nyíllal 24"/>
          <p:cNvCxnSpPr/>
          <p:nvPr/>
        </p:nvCxnSpPr>
        <p:spPr>
          <a:xfrm rot="10800000" flipV="1">
            <a:off x="7537450" y="1973263"/>
            <a:ext cx="449263" cy="4079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5927725" y="3221038"/>
            <a:ext cx="3524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70C0"/>
                </a:solidFill>
                <a:cs typeface="+mn-cs"/>
              </a:rPr>
              <a:t>1.</a:t>
            </a:r>
            <a:endParaRPr lang="hu-HU" sz="1050" baseline="-25000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1" name="Rectangle 3"/>
          <p:cNvSpPr txBox="1">
            <a:spLocks noRot="1" noChangeArrowheads="1"/>
          </p:cNvSpPr>
          <p:nvPr/>
        </p:nvSpPr>
        <p:spPr bwMode="auto">
          <a:xfrm>
            <a:off x="5562600" y="4484688"/>
            <a:ext cx="302418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Ohm törvény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Huroktörvény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Bármely zárt áramhurokban a részfeszültségek előjelhelyes összege zérus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Ideális ME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Bemeneti ellenállása végtelen, a bemeneten áram nem folyik 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5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33" name="Egyenes összekötő nyíllal 32"/>
          <p:cNvCxnSpPr/>
          <p:nvPr/>
        </p:nvCxnSpPr>
        <p:spPr>
          <a:xfrm rot="5400000">
            <a:off x="2028032" y="4079081"/>
            <a:ext cx="349250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1954213" y="3925888"/>
            <a:ext cx="3524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r>
              <a:rPr lang="hu-HU" sz="1050" baseline="-25000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cxnSp>
        <p:nvCxnSpPr>
          <p:cNvPr id="36" name="Egyenes összekötő nyíllal 35"/>
          <p:cNvCxnSpPr/>
          <p:nvPr/>
        </p:nvCxnSpPr>
        <p:spPr>
          <a:xfrm rot="5400000">
            <a:off x="3262313" y="3206750"/>
            <a:ext cx="349250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3187700" y="3052763"/>
            <a:ext cx="3540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r>
              <a:rPr lang="hu-HU" sz="1050" baseline="-25000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pic>
        <p:nvPicPr>
          <p:cNvPr id="3074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7475" y="2381250"/>
            <a:ext cx="10398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8925" y="2636838"/>
            <a:ext cx="6969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00775" y="3103563"/>
            <a:ext cx="16351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8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1475" y="5392738"/>
            <a:ext cx="16002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A757D-32E0-436B-A4A7-A2BDA1DD68A8}" type="slidenum">
              <a:rPr lang="hu-HU"/>
              <a:pPr>
                <a:defRPr/>
              </a:pPr>
              <a:t>66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30735" grpId="0"/>
      <p:bldP spid="22" grpId="0" animBg="1"/>
      <p:bldP spid="27" grpId="0"/>
      <p:bldP spid="35" grpId="0"/>
      <p:bldP spid="3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Ideális műveleti erősítő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7513" y="1414463"/>
            <a:ext cx="4810125" cy="4167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Műveleti erősítő alapkapcsolások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Követő erősítő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4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Leválasztási, illesztési feladatok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6758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6758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6759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7592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675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263" y="2201863"/>
            <a:ext cx="35782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3"/>
          <p:cNvPicPr>
            <a:picLocks noChangeAspect="1" noChangeArrowheads="1"/>
          </p:cNvPicPr>
          <p:nvPr/>
        </p:nvPicPr>
        <p:blipFill>
          <a:blip r:embed="rId4" cstate="print"/>
          <a:srcRect t="10876" b="10876"/>
          <a:stretch>
            <a:fillRect/>
          </a:stretch>
        </p:blipFill>
        <p:spPr bwMode="auto">
          <a:xfrm>
            <a:off x="2279650" y="4805363"/>
            <a:ext cx="11636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4475" y="3990975"/>
            <a:ext cx="32543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 txBox="1">
            <a:spLocks noRot="1" noChangeArrowheads="1"/>
          </p:cNvSpPr>
          <p:nvPr/>
        </p:nvSpPr>
        <p:spPr bwMode="auto">
          <a:xfrm>
            <a:off x="4878388" y="1985963"/>
            <a:ext cx="47894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 valóságos műveleti erősítők igyekeznek hasonlítani az ideálishoz</a:t>
            </a: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Bemeneti ellenállásuk nagy &gt;100k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W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Nem terheli a meghajtó kört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Kimeneti ellenállásuk kicsi &lt;10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W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Ideális fesz. Generátor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3568700" y="2979738"/>
            <a:ext cx="44450" cy="460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7598" name="Szövegdoboz 18"/>
          <p:cNvSpPr txBox="1">
            <a:spLocks noChangeArrowheads="1"/>
          </p:cNvSpPr>
          <p:nvPr/>
        </p:nvSpPr>
        <p:spPr bwMode="auto">
          <a:xfrm>
            <a:off x="1765300" y="3030538"/>
            <a:ext cx="550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100">
                <a:solidFill>
                  <a:srgbClr val="0070C0"/>
                </a:solidFill>
              </a:rPr>
              <a:t>„U</a:t>
            </a:r>
            <a:r>
              <a:rPr lang="hu-HU" sz="1100" baseline="-25000">
                <a:solidFill>
                  <a:srgbClr val="0070C0"/>
                </a:solidFill>
              </a:rPr>
              <a:t>be</a:t>
            </a:r>
            <a:r>
              <a:rPr lang="hu-HU" sz="1100">
                <a:solidFill>
                  <a:srgbClr val="0070C0"/>
                </a:solidFill>
              </a:rPr>
              <a:t>”</a:t>
            </a:r>
            <a:endParaRPr lang="hu-HU" sz="1100" baseline="-25000">
              <a:solidFill>
                <a:srgbClr val="0070C0"/>
              </a:solidFill>
            </a:endParaRPr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9B21E-DD15-443C-9706-ACCDEA7900C7}" type="slidenum">
              <a:rPr lang="hu-HU"/>
              <a:pPr>
                <a:defRPr/>
              </a:pPr>
              <a:t>67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Ideális műveleti erősítő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7513" y="1414463"/>
            <a:ext cx="8235950" cy="4003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Műveleti erősítő alapkapcsolások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Összeadó áramkör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A kimenet a bemenetek lineáris kombinációja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6861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6861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8614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6861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8616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686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2547938"/>
            <a:ext cx="39671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975" y="5511800"/>
            <a:ext cx="155257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zövegdoboz 14"/>
          <p:cNvSpPr txBox="1"/>
          <p:nvPr/>
        </p:nvSpPr>
        <p:spPr>
          <a:xfrm>
            <a:off x="3221038" y="3702050"/>
            <a:ext cx="4254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70C0"/>
                </a:solidFill>
                <a:cs typeface="+mn-cs"/>
              </a:rPr>
              <a:t>„0”</a:t>
            </a:r>
            <a:endParaRPr lang="hu-HU" sz="1050" baseline="-25000" dirty="0">
              <a:solidFill>
                <a:srgbClr val="0070C0"/>
              </a:solidFill>
              <a:cs typeface="+mn-cs"/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3154363" y="3592513"/>
            <a:ext cx="188912" cy="317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3082925" y="3341688"/>
            <a:ext cx="3540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r>
              <a:rPr lang="hu-HU" sz="1050" baseline="-25000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2819400" y="2792413"/>
            <a:ext cx="152400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2724150" y="2532063"/>
            <a:ext cx="3540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r>
              <a:rPr lang="hu-HU" sz="1050" baseline="-25000" dirty="0">
                <a:solidFill>
                  <a:srgbClr val="FF0000"/>
                </a:solidFill>
                <a:cs typeface="+mn-cs"/>
              </a:rPr>
              <a:t>11</a:t>
            </a:r>
          </a:p>
        </p:txBody>
      </p:sp>
      <p:cxnSp>
        <p:nvCxnSpPr>
          <p:cNvPr id="32" name="Egyenes összekötő nyíllal 31"/>
          <p:cNvCxnSpPr/>
          <p:nvPr/>
        </p:nvCxnSpPr>
        <p:spPr>
          <a:xfrm>
            <a:off x="2822575" y="3192463"/>
            <a:ext cx="152400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2728913" y="2932113"/>
            <a:ext cx="3524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r>
              <a:rPr lang="hu-HU" sz="1050" baseline="-25000" dirty="0">
                <a:solidFill>
                  <a:srgbClr val="FF0000"/>
                </a:solidFill>
                <a:cs typeface="+mn-cs"/>
              </a:rPr>
              <a:t>12</a:t>
            </a:r>
          </a:p>
        </p:txBody>
      </p:sp>
      <p:cxnSp>
        <p:nvCxnSpPr>
          <p:cNvPr id="34" name="Egyenes összekötő nyíllal 33"/>
          <p:cNvCxnSpPr/>
          <p:nvPr/>
        </p:nvCxnSpPr>
        <p:spPr>
          <a:xfrm>
            <a:off x="2822575" y="3603625"/>
            <a:ext cx="1524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2728913" y="3344863"/>
            <a:ext cx="3524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r>
              <a:rPr lang="hu-HU" sz="1050" baseline="-25000" dirty="0">
                <a:solidFill>
                  <a:srgbClr val="FF0000"/>
                </a:solidFill>
                <a:cs typeface="+mn-cs"/>
              </a:rPr>
              <a:t>13</a:t>
            </a:r>
          </a:p>
        </p:txBody>
      </p:sp>
      <p:cxnSp>
        <p:nvCxnSpPr>
          <p:cNvPr id="36" name="Egyenes összekötő nyíllal 35"/>
          <p:cNvCxnSpPr/>
          <p:nvPr/>
        </p:nvCxnSpPr>
        <p:spPr>
          <a:xfrm>
            <a:off x="2811463" y="4003675"/>
            <a:ext cx="1524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2716213" y="3744913"/>
            <a:ext cx="3540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r>
              <a:rPr lang="hu-HU" sz="1050" baseline="-25000" dirty="0">
                <a:solidFill>
                  <a:srgbClr val="FF0000"/>
                </a:solidFill>
                <a:cs typeface="+mn-cs"/>
              </a:rPr>
              <a:t>14</a:t>
            </a:r>
          </a:p>
        </p:txBody>
      </p:sp>
      <p:cxnSp>
        <p:nvCxnSpPr>
          <p:cNvPr id="38" name="Egyenes összekötő nyíllal 37"/>
          <p:cNvCxnSpPr/>
          <p:nvPr/>
        </p:nvCxnSpPr>
        <p:spPr>
          <a:xfrm>
            <a:off x="2816225" y="4659313"/>
            <a:ext cx="152400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övegdoboz 38"/>
          <p:cNvSpPr txBox="1"/>
          <p:nvPr/>
        </p:nvSpPr>
        <p:spPr>
          <a:xfrm>
            <a:off x="2713038" y="4398963"/>
            <a:ext cx="3540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r>
              <a:rPr lang="hu-HU" sz="1050" baseline="-25000" dirty="0">
                <a:solidFill>
                  <a:srgbClr val="FF0000"/>
                </a:solidFill>
                <a:cs typeface="+mn-cs"/>
              </a:rPr>
              <a:t>1n</a:t>
            </a:r>
          </a:p>
        </p:txBody>
      </p:sp>
      <p:cxnSp>
        <p:nvCxnSpPr>
          <p:cNvPr id="43" name="Egyenes összekötő nyíllal 42"/>
          <p:cNvCxnSpPr/>
          <p:nvPr/>
        </p:nvCxnSpPr>
        <p:spPr>
          <a:xfrm>
            <a:off x="3478213" y="3024188"/>
            <a:ext cx="188912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övegdoboz 43"/>
          <p:cNvSpPr txBox="1"/>
          <p:nvPr/>
        </p:nvSpPr>
        <p:spPr>
          <a:xfrm>
            <a:off x="3406775" y="2763838"/>
            <a:ext cx="3540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r>
              <a:rPr lang="hu-HU" sz="1050" baseline="-25000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45" name="Ív 44"/>
          <p:cNvSpPr/>
          <p:nvPr/>
        </p:nvSpPr>
        <p:spPr>
          <a:xfrm>
            <a:off x="4003675" y="3368675"/>
            <a:ext cx="504825" cy="1060450"/>
          </a:xfrm>
          <a:prstGeom prst="arc">
            <a:avLst>
              <a:gd name="adj1" fmla="val 14395015"/>
              <a:gd name="adj2" fmla="val 7369797"/>
            </a:avLst>
          </a:prstGeom>
          <a:ln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6" name="Szövegdoboz 45"/>
          <p:cNvSpPr txBox="1"/>
          <p:nvPr/>
        </p:nvSpPr>
        <p:spPr>
          <a:xfrm>
            <a:off x="4148138" y="4030663"/>
            <a:ext cx="3540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70C0"/>
                </a:solidFill>
                <a:cs typeface="+mn-cs"/>
              </a:rPr>
              <a:t>1.</a:t>
            </a:r>
            <a:endParaRPr lang="hu-HU" sz="1050" baseline="-25000" dirty="0">
              <a:solidFill>
                <a:srgbClr val="0070C0"/>
              </a:solidFill>
              <a:cs typeface="+mn-cs"/>
            </a:endParaRPr>
          </a:p>
        </p:txBody>
      </p:sp>
      <p:pic>
        <p:nvPicPr>
          <p:cNvPr id="31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0988" y="4386263"/>
            <a:ext cx="12128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1750" y="3495675"/>
            <a:ext cx="17303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églalap 39"/>
          <p:cNvSpPr/>
          <p:nvPr/>
        </p:nvSpPr>
        <p:spPr>
          <a:xfrm>
            <a:off x="6662738" y="4452938"/>
            <a:ext cx="134937" cy="222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1" name="Dia számának hely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99F0B-1359-40C7-83C3-8F215E8B9955}" type="slidenum">
              <a:rPr lang="hu-HU"/>
              <a:pPr>
                <a:defRPr/>
              </a:pPr>
              <a:t>68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33" grpId="0"/>
      <p:bldP spid="35" grpId="0"/>
      <p:bldP spid="37" grpId="0"/>
      <p:bldP spid="39" grpId="0"/>
      <p:bldP spid="44" grpId="0"/>
      <p:bldP spid="46" grpId="0"/>
      <p:bldP spid="4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Ideális műveleti erősítő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7513" y="1414463"/>
            <a:ext cx="8235950" cy="4003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Műveleti erősítő alapkapcsolások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Kivonó áramkör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6963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6963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9638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6963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9640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696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065338"/>
            <a:ext cx="3571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2950" y="4960938"/>
            <a:ext cx="18875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2632075" y="3487738"/>
            <a:ext cx="4048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70C0"/>
                </a:solidFill>
                <a:cs typeface="+mn-cs"/>
              </a:rPr>
              <a:t>U</a:t>
            </a:r>
            <a:r>
              <a:rPr lang="hu-HU" sz="1050" baseline="-25000" dirty="0">
                <a:solidFill>
                  <a:srgbClr val="0070C0"/>
                </a:solidFill>
                <a:cs typeface="+mn-cs"/>
              </a:rPr>
              <a:t>0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441575" y="3143250"/>
            <a:ext cx="4603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70C0"/>
                </a:solidFill>
                <a:cs typeface="+mn-cs"/>
              </a:rPr>
              <a:t>„U</a:t>
            </a:r>
            <a:r>
              <a:rPr lang="hu-HU" sz="1050" baseline="-25000" dirty="0">
                <a:solidFill>
                  <a:srgbClr val="0070C0"/>
                </a:solidFill>
                <a:cs typeface="+mn-cs"/>
              </a:rPr>
              <a:t>0</a:t>
            </a:r>
            <a:r>
              <a:rPr lang="hu-HU" sz="1050" dirty="0">
                <a:solidFill>
                  <a:srgbClr val="0070C0"/>
                </a:solidFill>
                <a:cs typeface="+mn-cs"/>
              </a:rPr>
              <a:t>”</a:t>
            </a:r>
            <a:endParaRPr lang="hu-HU" sz="1050" baseline="-25000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227638" y="1682750"/>
            <a:ext cx="3683000" cy="35274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2760663" y="2489200"/>
            <a:ext cx="319087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2755900" y="2270125"/>
            <a:ext cx="3540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endParaRPr lang="hu-HU" sz="1050" baseline="-25000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1690688" y="3059113"/>
            <a:ext cx="280987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églalap 24"/>
          <p:cNvSpPr/>
          <p:nvPr/>
        </p:nvSpPr>
        <p:spPr>
          <a:xfrm>
            <a:off x="1231900" y="3462338"/>
            <a:ext cx="1630363" cy="739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2536825" y="4038600"/>
            <a:ext cx="650875" cy="6842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8" name="Egyenes összekötő nyíllal 27"/>
          <p:cNvCxnSpPr/>
          <p:nvPr/>
        </p:nvCxnSpPr>
        <p:spPr>
          <a:xfrm rot="5400000">
            <a:off x="862807" y="3850481"/>
            <a:ext cx="1198562" cy="3175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abadkézi sokszög 31"/>
          <p:cNvSpPr/>
          <p:nvPr/>
        </p:nvSpPr>
        <p:spPr>
          <a:xfrm>
            <a:off x="1841500" y="2711450"/>
            <a:ext cx="2066925" cy="1644650"/>
          </a:xfrm>
          <a:custGeom>
            <a:avLst/>
            <a:gdLst>
              <a:gd name="connsiteX0" fmla="*/ 0 w 2067399"/>
              <a:gd name="connsiteY0" fmla="*/ 1646058 h 1646058"/>
              <a:gd name="connsiteX1" fmla="*/ 235841 w 2067399"/>
              <a:gd name="connsiteY1" fmla="*/ 880610 h 1646058"/>
              <a:gd name="connsiteX2" fmla="*/ 930950 w 2067399"/>
              <a:gd name="connsiteY2" fmla="*/ 864060 h 1646058"/>
              <a:gd name="connsiteX3" fmla="*/ 1079902 w 2067399"/>
              <a:gd name="connsiteY3" fmla="*/ 131712 h 1646058"/>
              <a:gd name="connsiteX4" fmla="*/ 1837075 w 2067399"/>
              <a:gd name="connsiteY4" fmla="*/ 73786 h 1646058"/>
              <a:gd name="connsiteX5" fmla="*/ 2031540 w 2067399"/>
              <a:gd name="connsiteY5" fmla="*/ 479267 h 1646058"/>
              <a:gd name="connsiteX6" fmla="*/ 2052228 w 2067399"/>
              <a:gd name="connsiteY6" fmla="*/ 1248852 h 164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7399" h="1646058">
                <a:moveTo>
                  <a:pt x="0" y="1646058"/>
                </a:moveTo>
                <a:cubicBezTo>
                  <a:pt x="40341" y="1328500"/>
                  <a:pt x="80683" y="1010943"/>
                  <a:pt x="235841" y="880610"/>
                </a:cubicBezTo>
                <a:cubicBezTo>
                  <a:pt x="390999" y="750277"/>
                  <a:pt x="790273" y="988876"/>
                  <a:pt x="930950" y="864060"/>
                </a:cubicBezTo>
                <a:cubicBezTo>
                  <a:pt x="1071627" y="739244"/>
                  <a:pt x="928881" y="263424"/>
                  <a:pt x="1079902" y="131712"/>
                </a:cubicBezTo>
                <a:cubicBezTo>
                  <a:pt x="1230923" y="0"/>
                  <a:pt x="1678469" y="15860"/>
                  <a:pt x="1837075" y="73786"/>
                </a:cubicBezTo>
                <a:cubicBezTo>
                  <a:pt x="1995681" y="131712"/>
                  <a:pt x="1995681" y="283423"/>
                  <a:pt x="2031540" y="479267"/>
                </a:cubicBezTo>
                <a:cubicBezTo>
                  <a:pt x="2067399" y="675111"/>
                  <a:pt x="2059813" y="961981"/>
                  <a:pt x="2052228" y="1248852"/>
                </a:cubicBezTo>
              </a:path>
            </a:pathLst>
          </a:custGeom>
          <a:ln w="952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1693863" y="2832100"/>
            <a:ext cx="2651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endParaRPr lang="hu-HU" sz="1050" baseline="-2500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9288" y="1682750"/>
            <a:ext cx="15414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3550" y="1765300"/>
            <a:ext cx="12604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8250" y="2306638"/>
            <a:ext cx="15398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Egyenes összekötő nyíllal 38"/>
          <p:cNvCxnSpPr/>
          <p:nvPr/>
        </p:nvCxnSpPr>
        <p:spPr>
          <a:xfrm rot="16200000" flipH="1">
            <a:off x="7063581" y="2277269"/>
            <a:ext cx="231775" cy="4603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2163" y="3005138"/>
            <a:ext cx="22733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9338" y="3717925"/>
            <a:ext cx="19732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4700" y="4391025"/>
            <a:ext cx="243998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94388" y="2559050"/>
            <a:ext cx="2387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46688" y="3497263"/>
            <a:ext cx="36290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Egyenes összekötő 49"/>
          <p:cNvCxnSpPr/>
          <p:nvPr/>
        </p:nvCxnSpPr>
        <p:spPr>
          <a:xfrm rot="10800000" flipV="1">
            <a:off x="5651500" y="4171950"/>
            <a:ext cx="317500" cy="241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 rot="10800000" flipV="1">
            <a:off x="6175375" y="4121150"/>
            <a:ext cx="441325" cy="3127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54"/>
          <p:cNvSpPr/>
          <p:nvPr/>
        </p:nvSpPr>
        <p:spPr>
          <a:xfrm>
            <a:off x="5556250" y="4064000"/>
            <a:ext cx="1168400" cy="48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6" name="Egyenes összekötő 55"/>
          <p:cNvCxnSpPr/>
          <p:nvPr/>
        </p:nvCxnSpPr>
        <p:spPr>
          <a:xfrm rot="10800000" flipV="1">
            <a:off x="6280150" y="3810000"/>
            <a:ext cx="590550" cy="133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0800000" flipV="1">
            <a:off x="7486650" y="3727450"/>
            <a:ext cx="590550" cy="133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églalap 60"/>
          <p:cNvSpPr/>
          <p:nvPr/>
        </p:nvSpPr>
        <p:spPr>
          <a:xfrm>
            <a:off x="5530850" y="3956050"/>
            <a:ext cx="2984500" cy="48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" name="Szabadkézi sokszög 61"/>
          <p:cNvSpPr/>
          <p:nvPr/>
        </p:nvSpPr>
        <p:spPr>
          <a:xfrm>
            <a:off x="5451475" y="2336800"/>
            <a:ext cx="447675" cy="1193800"/>
          </a:xfrm>
          <a:custGeom>
            <a:avLst/>
            <a:gdLst>
              <a:gd name="connsiteX0" fmla="*/ 447675 w 447675"/>
              <a:gd name="connsiteY0" fmla="*/ 0 h 1193800"/>
              <a:gd name="connsiteX1" fmla="*/ 9525 w 447675"/>
              <a:gd name="connsiteY1" fmla="*/ 457200 h 1193800"/>
              <a:gd name="connsiteX2" fmla="*/ 390525 w 447675"/>
              <a:gd name="connsiteY2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1193800">
                <a:moveTo>
                  <a:pt x="447675" y="0"/>
                </a:moveTo>
                <a:cubicBezTo>
                  <a:pt x="233362" y="129116"/>
                  <a:pt x="19050" y="258233"/>
                  <a:pt x="9525" y="457200"/>
                </a:cubicBezTo>
                <a:cubicBezTo>
                  <a:pt x="0" y="656167"/>
                  <a:pt x="341842" y="1078442"/>
                  <a:pt x="390525" y="1193800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8" name="Dia számának hely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68BE7-D513-44F8-B561-AF8EE9469632}" type="slidenum">
              <a:rPr lang="hu-HU"/>
              <a:pPr>
                <a:defRPr/>
              </a:pPr>
              <a:t>69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0104 -0.395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/>
      <p:bldP spid="25" grpId="0" animBg="1"/>
      <p:bldP spid="26" grpId="0" animBg="1"/>
      <p:bldP spid="17" grpId="0"/>
      <p:bldP spid="55" grpId="0" animBg="1"/>
      <p:bldP spid="61" grpId="0" animBg="1"/>
      <p:bldP spid="6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Áram és feszültségforrások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7743825" cy="4989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400" dirty="0" smtClean="0">
                <a:solidFill>
                  <a:srgbClr val="FFFF99"/>
                </a:solidFill>
              </a:rPr>
              <a:t>Váltakozó áramú generátorok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Meghatározott időbeni lefolyású áram illetve feszültség előállítására alkalmasak.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Szinuszos generátor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600" dirty="0" smtClean="0"/>
              <a:t>minden periodikus függvény előállítható különböző frekvenciájú és amplitúdójú szinuszos és koszinuszos függvények összegeként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Elméleti vizsgálódásaink során a számításaink leegyszerűsödnek és következtethetünk a rendszer viselkedésére más alakú jelek esetén is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pic>
        <p:nvPicPr>
          <p:cNvPr id="3461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050" y="2711450"/>
            <a:ext cx="18669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ép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227263"/>
            <a:ext cx="3268663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1025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5027613"/>
            <a:ext cx="36798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ED4A4-AE65-4D20-B1EB-8F3CF5D9C91A}" type="slidenum">
              <a:rPr lang="hu-HU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Ideális műveleti erősítő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7513" y="1414463"/>
            <a:ext cx="8235950" cy="4003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Műveleti erősítő alapkapcsolások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Integráló áramkör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70660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7066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0662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7066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0664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941888"/>
            <a:ext cx="24130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550" y="2082800"/>
            <a:ext cx="39004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2624138" y="3152775"/>
            <a:ext cx="4254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70C0"/>
                </a:solidFill>
                <a:cs typeface="+mn-cs"/>
              </a:rPr>
              <a:t>„0”</a:t>
            </a:r>
            <a:endParaRPr lang="hu-HU" sz="1050" baseline="-25000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621338" y="1900238"/>
            <a:ext cx="2909887" cy="3173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2927350" y="2393950"/>
            <a:ext cx="319088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862263" y="2174875"/>
            <a:ext cx="41433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i(t)</a:t>
            </a:r>
            <a:endParaRPr lang="hu-HU" sz="1050" baseline="-25000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1598613" y="2998788"/>
            <a:ext cx="319087" cy="1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1595438" y="2779713"/>
            <a:ext cx="4238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i(t)</a:t>
            </a:r>
            <a:endParaRPr lang="hu-HU" sz="1050" baseline="-2500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0950" y="1116013"/>
            <a:ext cx="1120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1388" y="2070100"/>
            <a:ext cx="19669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églalap 18"/>
          <p:cNvSpPr/>
          <p:nvPr/>
        </p:nvSpPr>
        <p:spPr>
          <a:xfrm>
            <a:off x="7077075" y="2082800"/>
            <a:ext cx="8191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" name="Ív 19"/>
          <p:cNvSpPr/>
          <p:nvPr/>
        </p:nvSpPr>
        <p:spPr>
          <a:xfrm>
            <a:off x="2028825" y="3475038"/>
            <a:ext cx="504825" cy="515937"/>
          </a:xfrm>
          <a:prstGeom prst="arc">
            <a:avLst>
              <a:gd name="adj1" fmla="val 16200000"/>
              <a:gd name="adj2" fmla="val 9277698"/>
            </a:avLst>
          </a:prstGeom>
          <a:ln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1" name="Egyenes összekötő nyíllal 20"/>
          <p:cNvCxnSpPr/>
          <p:nvPr/>
        </p:nvCxnSpPr>
        <p:spPr>
          <a:xfrm rot="5400000">
            <a:off x="7520782" y="1735931"/>
            <a:ext cx="379412" cy="21907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1713" y="2555875"/>
            <a:ext cx="162718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3088" y="3205163"/>
            <a:ext cx="25273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125" y="2798763"/>
            <a:ext cx="187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40675" y="3190875"/>
            <a:ext cx="4270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Egyenes összekötő 29"/>
          <p:cNvCxnSpPr/>
          <p:nvPr/>
        </p:nvCxnSpPr>
        <p:spPr>
          <a:xfrm rot="5400000">
            <a:off x="7753350" y="3387725"/>
            <a:ext cx="358775" cy="10477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 rot="5400000">
            <a:off x="7786688" y="2889250"/>
            <a:ext cx="357188" cy="103187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988" y="3748088"/>
            <a:ext cx="241458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46825" y="4397375"/>
            <a:ext cx="14335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Ív 34"/>
          <p:cNvSpPr/>
          <p:nvPr/>
        </p:nvSpPr>
        <p:spPr>
          <a:xfrm>
            <a:off x="3551238" y="2827338"/>
            <a:ext cx="504825" cy="1060450"/>
          </a:xfrm>
          <a:prstGeom prst="arc">
            <a:avLst>
              <a:gd name="adj1" fmla="val 14395015"/>
              <a:gd name="adj2" fmla="val 7369797"/>
            </a:avLst>
          </a:prstGeom>
          <a:ln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5613400" y="5256213"/>
            <a:ext cx="2933700" cy="12969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9423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888" y="5413375"/>
            <a:ext cx="720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4" name="Picture 32"/>
          <p:cNvPicPr>
            <a:picLocks noChangeAspect="1" noChangeArrowheads="1"/>
          </p:cNvPicPr>
          <p:nvPr/>
        </p:nvPicPr>
        <p:blipFill>
          <a:blip r:embed="rId14" cstate="print"/>
          <a:srcRect t="11008"/>
          <a:stretch>
            <a:fillRect/>
          </a:stretch>
        </p:blipFill>
        <p:spPr bwMode="auto">
          <a:xfrm>
            <a:off x="6834188" y="5311775"/>
            <a:ext cx="11414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5" name="Picture 3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27813" y="5959475"/>
            <a:ext cx="11064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Dia számának hely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717E7-187E-471B-98EB-EEA01FC5785A}" type="slidenum">
              <a:rPr lang="hu-HU"/>
              <a:pPr>
                <a:defRPr/>
              </a:pPr>
              <a:t>70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6" grpId="0"/>
      <p:bldP spid="19" grpId="0" animBg="1"/>
      <p:bldP spid="19" grpId="1" animBg="1"/>
      <p:bldP spid="3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Ideális műveleti erősítő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20788" y="1112838"/>
            <a:ext cx="8235950" cy="40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Kapcsolási példa ideális műveleti erősítővel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7168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716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1686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7168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1688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716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25" y="1463675"/>
            <a:ext cx="780097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FF26A-9008-4B6E-8D48-A15A29E9BEDA}" type="slidenum">
              <a:rPr lang="hu-HU"/>
              <a:pPr>
                <a:defRPr/>
              </a:pPr>
              <a:t>71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Ideális műveleti erősítő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98513" y="1581150"/>
            <a:ext cx="8235950" cy="4198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Kapcsolási példa ideális műveleti erősítővel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Szükséges villamosságtan elmélet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Ohm törvény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err="1" smtClean="0"/>
              <a:t>Kirchoff</a:t>
            </a:r>
            <a:r>
              <a:rPr lang="hu-HU" sz="1400" dirty="0" smtClean="0"/>
              <a:t> törvények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Tehetetlen feszültségosztó számítása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Szükséges elektronika elmélet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Az ideális ME két bemenete azonos potenciálon van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Az ideális ME bemenetein NEM folyik áram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Az ideális ME kimenete ideális feszültséggenerátor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Megoldás menete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Mindig a generátoroktól kell elindulni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Használni a szükséges elméleti ismereteket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7270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7270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2710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7271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2712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2192338"/>
            <a:ext cx="1093787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74E93-5F0A-4357-BFF9-F5701AD7C59D}" type="slidenum">
              <a:rPr lang="hu-HU"/>
              <a:pPr>
                <a:defRPr/>
              </a:pPr>
              <a:t>72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Ideális műveleti erősítő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20788" y="1112838"/>
            <a:ext cx="8235950" cy="40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Kapcsolási példa ideális műveleti erősítővel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7373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7373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3734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7373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3736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737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25" y="1463675"/>
            <a:ext cx="780097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1490663" y="5867400"/>
            <a:ext cx="425450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050" b="1" dirty="0">
                <a:solidFill>
                  <a:srgbClr val="FF0000"/>
                </a:solidFill>
                <a:cs typeface="+mn-cs"/>
              </a:rPr>
              <a:t>0 A</a:t>
            </a:r>
            <a:endParaRPr lang="hu-HU" sz="1050" b="1" baseline="-25000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12" name="AutoShape 2"/>
          <p:cNvCxnSpPr>
            <a:cxnSpLocks noChangeShapeType="1"/>
          </p:cNvCxnSpPr>
          <p:nvPr/>
        </p:nvCxnSpPr>
        <p:spPr bwMode="auto">
          <a:xfrm>
            <a:off x="1776413" y="5773738"/>
            <a:ext cx="0" cy="360362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4" name="Szövegdoboz 13"/>
          <p:cNvSpPr txBox="1"/>
          <p:nvPr/>
        </p:nvSpPr>
        <p:spPr>
          <a:xfrm>
            <a:off x="1770063" y="4748213"/>
            <a:ext cx="4254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200" b="1" dirty="0">
                <a:solidFill>
                  <a:srgbClr val="00B0F0"/>
                </a:solidFill>
                <a:cs typeface="+mn-cs"/>
              </a:rPr>
              <a:t>2V</a:t>
            </a:r>
            <a:endParaRPr lang="hu-HU" sz="1200" b="1" baseline="-2500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755775" y="5394325"/>
            <a:ext cx="4254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200" b="1" dirty="0">
                <a:solidFill>
                  <a:srgbClr val="00B0F0"/>
                </a:solidFill>
                <a:cs typeface="+mn-cs"/>
              </a:rPr>
              <a:t>2V</a:t>
            </a:r>
            <a:endParaRPr lang="hu-HU" sz="1200" b="1" baseline="-2500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16213" y="4279900"/>
            <a:ext cx="4254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200" b="1" dirty="0">
                <a:solidFill>
                  <a:srgbClr val="00B0F0"/>
                </a:solidFill>
                <a:cs typeface="+mn-cs"/>
              </a:rPr>
              <a:t>2V</a:t>
            </a:r>
            <a:endParaRPr lang="hu-HU" sz="1200" b="1" baseline="-2500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597025" y="2905125"/>
            <a:ext cx="4254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200" b="1" dirty="0">
                <a:solidFill>
                  <a:srgbClr val="00B0F0"/>
                </a:solidFill>
                <a:cs typeface="+mn-cs"/>
              </a:rPr>
              <a:t>2V</a:t>
            </a:r>
            <a:endParaRPr lang="hu-HU" sz="1200" b="1" baseline="-2500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462088" y="2244725"/>
            <a:ext cx="4254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200" b="1" dirty="0">
                <a:solidFill>
                  <a:srgbClr val="00B0F0"/>
                </a:solidFill>
                <a:cs typeface="+mn-cs"/>
              </a:rPr>
              <a:t>2V</a:t>
            </a:r>
            <a:endParaRPr lang="hu-HU" sz="1200" b="1" baseline="-2500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468938" y="5297488"/>
            <a:ext cx="425450" cy="1857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200" b="1" dirty="0">
                <a:solidFill>
                  <a:srgbClr val="00B0F0"/>
                </a:solidFill>
                <a:cs typeface="+mn-cs"/>
              </a:rPr>
              <a:t>1V</a:t>
            </a:r>
            <a:endParaRPr lang="hu-HU" sz="1200" b="1" baseline="-2500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540250" y="5187950"/>
            <a:ext cx="4254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200" b="1" dirty="0">
                <a:solidFill>
                  <a:srgbClr val="00B0F0"/>
                </a:solidFill>
                <a:cs typeface="+mn-cs"/>
              </a:rPr>
              <a:t>1V</a:t>
            </a:r>
            <a:endParaRPr lang="hu-HU" sz="1200" b="1" baseline="-2500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929313" y="3517900"/>
            <a:ext cx="427037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200" b="1" dirty="0">
                <a:solidFill>
                  <a:srgbClr val="00B0F0"/>
                </a:solidFill>
                <a:cs typeface="+mn-cs"/>
              </a:rPr>
              <a:t>1V</a:t>
            </a:r>
            <a:endParaRPr lang="hu-HU" sz="1200" b="1" baseline="-2500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6883400" y="3460750"/>
            <a:ext cx="427038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200" b="1" dirty="0">
                <a:solidFill>
                  <a:srgbClr val="00B0F0"/>
                </a:solidFill>
                <a:cs typeface="+mn-cs"/>
              </a:rPr>
              <a:t>1V</a:t>
            </a:r>
            <a:endParaRPr lang="hu-HU" sz="1200" b="1" baseline="-25000" dirty="0">
              <a:solidFill>
                <a:srgbClr val="00B0F0"/>
              </a:solidFill>
              <a:cs typeface="+mn-cs"/>
            </a:endParaRPr>
          </a:p>
        </p:txBody>
      </p:sp>
      <p:cxnSp>
        <p:nvCxnSpPr>
          <p:cNvPr id="23" name="AutoShape 2"/>
          <p:cNvCxnSpPr>
            <a:cxnSpLocks noChangeShapeType="1"/>
          </p:cNvCxnSpPr>
          <p:nvPr/>
        </p:nvCxnSpPr>
        <p:spPr bwMode="auto">
          <a:xfrm>
            <a:off x="4608513" y="5616575"/>
            <a:ext cx="0" cy="360363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4" name="Szövegdoboz 23"/>
          <p:cNvSpPr txBox="1"/>
          <p:nvPr/>
        </p:nvSpPr>
        <p:spPr>
          <a:xfrm>
            <a:off x="4222750" y="5724525"/>
            <a:ext cx="373063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050" b="1" dirty="0">
                <a:solidFill>
                  <a:srgbClr val="FF0000"/>
                </a:solidFill>
                <a:cs typeface="+mn-cs"/>
              </a:rPr>
              <a:t>1mA</a:t>
            </a:r>
            <a:endParaRPr lang="hu-HU" sz="1050" b="1" baseline="-250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4079875" y="4103688"/>
            <a:ext cx="374650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050" b="1" dirty="0">
                <a:solidFill>
                  <a:srgbClr val="FF0000"/>
                </a:solidFill>
                <a:cs typeface="+mn-cs"/>
              </a:rPr>
              <a:t>1mA</a:t>
            </a:r>
            <a:endParaRPr lang="hu-HU" sz="1050" b="1" baseline="-25000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26" name="AutoShape 2"/>
          <p:cNvCxnSpPr>
            <a:cxnSpLocks noChangeShapeType="1"/>
          </p:cNvCxnSpPr>
          <p:nvPr/>
        </p:nvCxnSpPr>
        <p:spPr bwMode="auto">
          <a:xfrm>
            <a:off x="4021138" y="4019550"/>
            <a:ext cx="0" cy="360363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7" name="Téglalap 26"/>
          <p:cNvSpPr>
            <a:spLocks noChangeArrowheads="1"/>
          </p:cNvSpPr>
          <p:nvPr/>
        </p:nvSpPr>
        <p:spPr bwMode="auto">
          <a:xfrm>
            <a:off x="3748088" y="3213100"/>
            <a:ext cx="385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>
                <a:solidFill>
                  <a:srgbClr val="00B0F0"/>
                </a:solidFill>
              </a:rPr>
              <a:t>3V</a:t>
            </a:r>
            <a:endParaRPr lang="hu-HU" sz="1200" b="1" baseline="-25000">
              <a:solidFill>
                <a:srgbClr val="00B0F0"/>
              </a:solidFill>
            </a:endParaRPr>
          </a:p>
        </p:txBody>
      </p:sp>
      <p:cxnSp>
        <p:nvCxnSpPr>
          <p:cNvPr id="28" name="AutoShape 2"/>
          <p:cNvCxnSpPr>
            <a:cxnSpLocks noChangeShapeType="1"/>
          </p:cNvCxnSpPr>
          <p:nvPr/>
        </p:nvCxnSpPr>
        <p:spPr bwMode="auto">
          <a:xfrm rot="5400000">
            <a:off x="2923382" y="3659981"/>
            <a:ext cx="0" cy="360363"/>
          </a:xfrm>
          <a:prstGeom prst="straightConnector1">
            <a:avLst/>
          </a:prstGeom>
          <a:noFill/>
          <a:ln w="15875">
            <a:solidFill>
              <a:srgbClr val="00B0F0"/>
            </a:solidFill>
            <a:round/>
            <a:headEnd/>
            <a:tailEnd type="arrow" w="med" len="med"/>
          </a:ln>
        </p:spPr>
      </p:cxnSp>
      <p:sp>
        <p:nvSpPr>
          <p:cNvPr id="29" name="Téglalap 28"/>
          <p:cNvSpPr>
            <a:spLocks noChangeArrowheads="1"/>
          </p:cNvSpPr>
          <p:nvPr/>
        </p:nvSpPr>
        <p:spPr bwMode="auto">
          <a:xfrm>
            <a:off x="2755900" y="3857625"/>
            <a:ext cx="3857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>
                <a:solidFill>
                  <a:srgbClr val="00B0F0"/>
                </a:solidFill>
              </a:rPr>
              <a:t>1V</a:t>
            </a:r>
            <a:endParaRPr lang="hu-HU" sz="1200" b="1" baseline="-25000">
              <a:solidFill>
                <a:srgbClr val="00B0F0"/>
              </a:solidFill>
            </a:endParaRPr>
          </a:p>
        </p:txBody>
      </p:sp>
      <p:cxnSp>
        <p:nvCxnSpPr>
          <p:cNvPr id="30" name="AutoShape 2"/>
          <p:cNvCxnSpPr>
            <a:cxnSpLocks noChangeShapeType="1"/>
          </p:cNvCxnSpPr>
          <p:nvPr/>
        </p:nvCxnSpPr>
        <p:spPr bwMode="auto">
          <a:xfrm rot="5400000">
            <a:off x="3402807" y="3256756"/>
            <a:ext cx="0" cy="360363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1" name="Szövegdoboz 30"/>
          <p:cNvSpPr txBox="1"/>
          <p:nvPr/>
        </p:nvSpPr>
        <p:spPr>
          <a:xfrm>
            <a:off x="3262313" y="3214688"/>
            <a:ext cx="474662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050" b="1" dirty="0">
                <a:solidFill>
                  <a:srgbClr val="FF0000"/>
                </a:solidFill>
                <a:cs typeface="+mn-cs"/>
              </a:rPr>
              <a:t>0.5mA</a:t>
            </a:r>
            <a:endParaRPr lang="hu-HU" sz="1050" b="1" baseline="-25000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32" name="AutoShape 2"/>
          <p:cNvCxnSpPr>
            <a:cxnSpLocks noChangeShapeType="1"/>
          </p:cNvCxnSpPr>
          <p:nvPr/>
        </p:nvCxnSpPr>
        <p:spPr bwMode="auto">
          <a:xfrm rot="16200000" flipH="1">
            <a:off x="1512094" y="1620044"/>
            <a:ext cx="0" cy="360362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3" name="Szövegdoboz 32"/>
          <p:cNvSpPr txBox="1"/>
          <p:nvPr/>
        </p:nvSpPr>
        <p:spPr>
          <a:xfrm>
            <a:off x="1268413" y="1577975"/>
            <a:ext cx="474662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050" b="1" dirty="0">
                <a:solidFill>
                  <a:srgbClr val="FF0000"/>
                </a:solidFill>
                <a:cs typeface="+mn-cs"/>
              </a:rPr>
              <a:t>0.5mA</a:t>
            </a:r>
            <a:endParaRPr lang="hu-HU" sz="1050" b="1" baseline="-250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823913" y="3722688"/>
            <a:ext cx="425450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050" b="1" dirty="0">
                <a:solidFill>
                  <a:srgbClr val="FF0000"/>
                </a:solidFill>
                <a:cs typeface="+mn-cs"/>
              </a:rPr>
              <a:t>0 A</a:t>
            </a:r>
            <a:endParaRPr lang="hu-HU" sz="1050" b="1" baseline="-25000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35" name="AutoShape 2"/>
          <p:cNvCxnSpPr>
            <a:cxnSpLocks noChangeShapeType="1"/>
          </p:cNvCxnSpPr>
          <p:nvPr/>
        </p:nvCxnSpPr>
        <p:spPr bwMode="auto">
          <a:xfrm>
            <a:off x="1133475" y="3621088"/>
            <a:ext cx="0" cy="358775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6" name="Téglalap 35"/>
          <p:cNvSpPr>
            <a:spLocks noChangeArrowheads="1"/>
          </p:cNvSpPr>
          <p:nvPr/>
        </p:nvSpPr>
        <p:spPr bwMode="auto">
          <a:xfrm>
            <a:off x="3192463" y="1592263"/>
            <a:ext cx="387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>
                <a:solidFill>
                  <a:srgbClr val="00B0F0"/>
                </a:solidFill>
              </a:rPr>
              <a:t>1V</a:t>
            </a:r>
            <a:endParaRPr lang="hu-HU" sz="1200" b="1" baseline="-25000">
              <a:solidFill>
                <a:srgbClr val="00B0F0"/>
              </a:solidFill>
            </a:endParaRPr>
          </a:p>
        </p:txBody>
      </p:sp>
      <p:sp>
        <p:nvSpPr>
          <p:cNvPr id="37" name="Téglalap 36"/>
          <p:cNvSpPr>
            <a:spLocks noChangeArrowheads="1"/>
          </p:cNvSpPr>
          <p:nvPr/>
        </p:nvSpPr>
        <p:spPr bwMode="auto">
          <a:xfrm>
            <a:off x="2343150" y="1449388"/>
            <a:ext cx="3857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>
                <a:solidFill>
                  <a:srgbClr val="00B0F0"/>
                </a:solidFill>
              </a:rPr>
              <a:t>1V</a:t>
            </a:r>
            <a:endParaRPr lang="hu-HU" sz="1200" b="1" baseline="-25000">
              <a:solidFill>
                <a:srgbClr val="00B0F0"/>
              </a:solidFill>
            </a:endParaRPr>
          </a:p>
        </p:txBody>
      </p:sp>
      <p:cxnSp>
        <p:nvCxnSpPr>
          <p:cNvPr id="38" name="AutoShape 2"/>
          <p:cNvCxnSpPr>
            <a:cxnSpLocks noChangeShapeType="1"/>
          </p:cNvCxnSpPr>
          <p:nvPr/>
        </p:nvCxnSpPr>
        <p:spPr bwMode="auto">
          <a:xfrm rot="5400000" flipH="1" flipV="1">
            <a:off x="2185194" y="1402557"/>
            <a:ext cx="0" cy="360362"/>
          </a:xfrm>
          <a:prstGeom prst="straightConnector1">
            <a:avLst/>
          </a:prstGeom>
          <a:noFill/>
          <a:ln w="15875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39" name="AutoShape 2"/>
          <p:cNvCxnSpPr>
            <a:cxnSpLocks noChangeShapeType="1"/>
          </p:cNvCxnSpPr>
          <p:nvPr/>
        </p:nvCxnSpPr>
        <p:spPr bwMode="auto">
          <a:xfrm rot="5400000">
            <a:off x="4117182" y="2301081"/>
            <a:ext cx="0" cy="360363"/>
          </a:xfrm>
          <a:prstGeom prst="straightConnector1">
            <a:avLst/>
          </a:prstGeom>
          <a:noFill/>
          <a:ln w="15875">
            <a:solidFill>
              <a:srgbClr val="00B0F0"/>
            </a:solidFill>
            <a:round/>
            <a:headEnd/>
            <a:tailEnd type="arrow" w="med" len="med"/>
          </a:ln>
        </p:spPr>
      </p:cxnSp>
      <p:sp>
        <p:nvSpPr>
          <p:cNvPr id="40" name="Téglalap 39"/>
          <p:cNvSpPr>
            <a:spLocks noChangeArrowheads="1"/>
          </p:cNvSpPr>
          <p:nvPr/>
        </p:nvSpPr>
        <p:spPr bwMode="auto">
          <a:xfrm>
            <a:off x="3949700" y="2197100"/>
            <a:ext cx="3857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>
                <a:solidFill>
                  <a:srgbClr val="00B0F0"/>
                </a:solidFill>
              </a:rPr>
              <a:t>2V</a:t>
            </a:r>
            <a:endParaRPr lang="hu-HU" sz="1200" b="1" baseline="-25000">
              <a:solidFill>
                <a:srgbClr val="00B0F0"/>
              </a:solidFill>
            </a:endParaRPr>
          </a:p>
        </p:txBody>
      </p:sp>
      <p:cxnSp>
        <p:nvCxnSpPr>
          <p:cNvPr id="42" name="AutoShape 2"/>
          <p:cNvCxnSpPr>
            <a:cxnSpLocks noChangeShapeType="1"/>
          </p:cNvCxnSpPr>
          <p:nvPr/>
        </p:nvCxnSpPr>
        <p:spPr bwMode="auto">
          <a:xfrm rot="5400000">
            <a:off x="4683919" y="2686844"/>
            <a:ext cx="0" cy="360362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3" name="Téglalap 42"/>
          <p:cNvSpPr>
            <a:spLocks noChangeArrowheads="1"/>
          </p:cNvSpPr>
          <p:nvPr/>
        </p:nvSpPr>
        <p:spPr bwMode="auto">
          <a:xfrm>
            <a:off x="2971800" y="2492375"/>
            <a:ext cx="385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>
                <a:solidFill>
                  <a:srgbClr val="00B0F0"/>
                </a:solidFill>
              </a:rPr>
              <a:t>1V</a:t>
            </a:r>
            <a:endParaRPr lang="hu-HU" sz="1200" b="1" baseline="-25000">
              <a:solidFill>
                <a:srgbClr val="00B0F0"/>
              </a:solidFill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4511675" y="2921000"/>
            <a:ext cx="373063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050" b="1" dirty="0">
                <a:solidFill>
                  <a:srgbClr val="FF0000"/>
                </a:solidFill>
                <a:cs typeface="+mn-cs"/>
              </a:rPr>
              <a:t>1mA</a:t>
            </a:r>
            <a:endParaRPr lang="hu-HU" sz="1050" b="1" baseline="-250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6186488" y="1681163"/>
            <a:ext cx="425450" cy="1857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200" b="1" dirty="0">
                <a:solidFill>
                  <a:srgbClr val="00B0F0"/>
                </a:solidFill>
                <a:cs typeface="+mn-cs"/>
              </a:rPr>
              <a:t>2V</a:t>
            </a:r>
            <a:endParaRPr lang="hu-HU" sz="1200" b="1" baseline="-25000" dirty="0">
              <a:solidFill>
                <a:srgbClr val="00B0F0"/>
              </a:solidFill>
              <a:cs typeface="+mn-cs"/>
            </a:endParaRPr>
          </a:p>
        </p:txBody>
      </p:sp>
      <p:cxnSp>
        <p:nvCxnSpPr>
          <p:cNvPr id="46" name="AutoShape 2"/>
          <p:cNvCxnSpPr>
            <a:cxnSpLocks noChangeShapeType="1"/>
          </p:cNvCxnSpPr>
          <p:nvPr/>
        </p:nvCxnSpPr>
        <p:spPr bwMode="auto">
          <a:xfrm rot="5400000">
            <a:off x="6504782" y="3648868"/>
            <a:ext cx="0" cy="360363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7" name="Szövegdoboz 46"/>
          <p:cNvSpPr txBox="1"/>
          <p:nvPr/>
        </p:nvSpPr>
        <p:spPr>
          <a:xfrm>
            <a:off x="6391275" y="3621088"/>
            <a:ext cx="425450" cy="160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050" b="1" dirty="0">
                <a:solidFill>
                  <a:srgbClr val="FF0000"/>
                </a:solidFill>
                <a:cs typeface="+mn-cs"/>
              </a:rPr>
              <a:t>0 A</a:t>
            </a:r>
            <a:endParaRPr lang="hu-HU" sz="1050" b="1" baseline="-25000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48" name="AutoShape 2"/>
          <p:cNvCxnSpPr>
            <a:cxnSpLocks noChangeShapeType="1"/>
          </p:cNvCxnSpPr>
          <p:nvPr/>
        </p:nvCxnSpPr>
        <p:spPr bwMode="auto">
          <a:xfrm>
            <a:off x="7743825" y="2081213"/>
            <a:ext cx="0" cy="358775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9" name="Szövegdoboz 48"/>
          <p:cNvSpPr txBox="1"/>
          <p:nvPr/>
        </p:nvSpPr>
        <p:spPr>
          <a:xfrm>
            <a:off x="7786688" y="2157413"/>
            <a:ext cx="374650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050" b="1" dirty="0">
                <a:solidFill>
                  <a:srgbClr val="FF0000"/>
                </a:solidFill>
                <a:cs typeface="+mn-cs"/>
              </a:rPr>
              <a:t>1mA</a:t>
            </a:r>
            <a:endParaRPr lang="hu-HU" sz="1050" b="1" baseline="-250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4605338" y="1651000"/>
            <a:ext cx="4254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200" b="1" dirty="0">
                <a:solidFill>
                  <a:srgbClr val="00B0F0"/>
                </a:solidFill>
                <a:cs typeface="+mn-cs"/>
              </a:rPr>
              <a:t>1.5V</a:t>
            </a:r>
            <a:endParaRPr lang="hu-HU" sz="1200" b="1" baseline="-2500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2820988" y="6284913"/>
            <a:ext cx="4254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200" b="1" dirty="0">
                <a:solidFill>
                  <a:srgbClr val="00B0F0"/>
                </a:solidFill>
                <a:cs typeface="+mn-cs"/>
              </a:rPr>
              <a:t>2V</a:t>
            </a:r>
            <a:endParaRPr lang="hu-HU" sz="1200" b="1" baseline="-2500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1381125" y="4287838"/>
            <a:ext cx="425450" cy="160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050" b="1" dirty="0">
                <a:solidFill>
                  <a:srgbClr val="FF0000"/>
                </a:solidFill>
                <a:cs typeface="+mn-cs"/>
              </a:rPr>
              <a:t>0 A</a:t>
            </a:r>
            <a:endParaRPr lang="hu-HU" sz="1050" b="1" baseline="-25000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53" name="AutoShape 2"/>
          <p:cNvCxnSpPr>
            <a:cxnSpLocks noChangeShapeType="1"/>
          </p:cNvCxnSpPr>
          <p:nvPr/>
        </p:nvCxnSpPr>
        <p:spPr bwMode="auto">
          <a:xfrm>
            <a:off x="1666875" y="4192588"/>
            <a:ext cx="0" cy="360362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4" name="AutoShape 2"/>
          <p:cNvCxnSpPr>
            <a:cxnSpLocks noChangeShapeType="1"/>
          </p:cNvCxnSpPr>
          <p:nvPr/>
        </p:nvCxnSpPr>
        <p:spPr bwMode="auto">
          <a:xfrm>
            <a:off x="7340600" y="4435475"/>
            <a:ext cx="0" cy="360363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55" name="Szövegdoboz 54"/>
          <p:cNvSpPr txBox="1"/>
          <p:nvPr/>
        </p:nvSpPr>
        <p:spPr>
          <a:xfrm>
            <a:off x="7383463" y="4511675"/>
            <a:ext cx="373062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hu-HU" sz="1050" b="1" dirty="0">
                <a:solidFill>
                  <a:srgbClr val="FF0000"/>
                </a:solidFill>
                <a:cs typeface="+mn-cs"/>
              </a:rPr>
              <a:t>1mA</a:t>
            </a:r>
            <a:endParaRPr lang="hu-HU" sz="1050" b="1" baseline="-25000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56" name="AutoShape 2"/>
          <p:cNvCxnSpPr>
            <a:cxnSpLocks noChangeShapeType="1"/>
          </p:cNvCxnSpPr>
          <p:nvPr/>
        </p:nvCxnSpPr>
        <p:spPr bwMode="auto">
          <a:xfrm flipH="1">
            <a:off x="3744913" y="4616450"/>
            <a:ext cx="0" cy="360363"/>
          </a:xfrm>
          <a:prstGeom prst="straightConnector1">
            <a:avLst/>
          </a:prstGeom>
          <a:noFill/>
          <a:ln w="15875">
            <a:solidFill>
              <a:srgbClr val="00B0F0"/>
            </a:solidFill>
            <a:round/>
            <a:headEnd/>
            <a:tailEnd type="arrow" w="med" len="med"/>
          </a:ln>
        </p:spPr>
      </p:cxnSp>
      <p:sp>
        <p:nvSpPr>
          <p:cNvPr id="57" name="Téglalap 56"/>
          <p:cNvSpPr>
            <a:spLocks noChangeArrowheads="1"/>
          </p:cNvSpPr>
          <p:nvPr/>
        </p:nvSpPr>
        <p:spPr bwMode="auto">
          <a:xfrm>
            <a:off x="3368675" y="4646613"/>
            <a:ext cx="387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>
                <a:solidFill>
                  <a:srgbClr val="00B0F0"/>
                </a:solidFill>
              </a:rPr>
              <a:t>2V</a:t>
            </a:r>
            <a:endParaRPr lang="hu-HU" sz="1200" b="1" baseline="-25000">
              <a:solidFill>
                <a:srgbClr val="00B0F0"/>
              </a:solidFill>
            </a:endParaRPr>
          </a:p>
        </p:txBody>
      </p:sp>
      <p:sp>
        <p:nvSpPr>
          <p:cNvPr id="58" name="Dia számának helye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A6B0E-5221-42BA-A9B4-DD96736A145F}" type="slidenum">
              <a:rPr lang="hu-HU"/>
              <a:pPr>
                <a:defRPr/>
              </a:pPr>
              <a:t>73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7" grpId="0"/>
      <p:bldP spid="29" grpId="0"/>
      <p:bldP spid="31" grpId="0"/>
      <p:bldP spid="33" grpId="0"/>
      <p:bldP spid="34" grpId="0"/>
      <p:bldP spid="36" grpId="0"/>
      <p:bldP spid="37" grpId="0"/>
      <p:bldP spid="40" grpId="0"/>
      <p:bldP spid="43" grpId="0"/>
      <p:bldP spid="44" grpId="0"/>
      <p:bldP spid="45" grpId="0"/>
      <p:bldP spid="47" grpId="0"/>
      <p:bldP spid="49" grpId="0"/>
      <p:bldP spid="50" grpId="0"/>
      <p:bldP spid="51" grpId="0"/>
      <p:bldP spid="52" grpId="0"/>
      <p:bldP spid="55" grpId="0"/>
      <p:bldP spid="5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Nem ideális műveleti erősítők</a:t>
            </a:r>
          </a:p>
        </p:txBody>
      </p:sp>
      <p:sp>
        <p:nvSpPr>
          <p:cNvPr id="74755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7475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4757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7475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4759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6" name="Rectangle 3"/>
          <p:cNvSpPr txBox="1">
            <a:spLocks noRot="1" noChangeArrowheads="1"/>
          </p:cNvSpPr>
          <p:nvPr/>
        </p:nvSpPr>
        <p:spPr bwMode="auto">
          <a:xfrm>
            <a:off x="417513" y="1541463"/>
            <a:ext cx="5338762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Ideális műveleti erősítő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Lineáris, szimmetrikus bemenetű, aszimmetrikus kimenetű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Differenciál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módusú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erősítése végtelen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Közös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módusú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erősítés zérus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Bemeneti ellenállása végtelen, a bemeneten áram nem folyik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Kimeneti ellenállása nulla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Sávszélessége végtelen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Az egyes nem ideális tulajdonságok hatását külön vizsgáljuk, a ME többi jellemzőjét ideálisnak tekintjük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A52A6-AF51-4A58-96A9-86632EB5C90A}" type="slidenum">
              <a:rPr lang="hu-HU"/>
              <a:pPr>
                <a:defRPr/>
              </a:pPr>
              <a:t>74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Nem ideális műveleti erősítők</a:t>
            </a:r>
          </a:p>
        </p:txBody>
      </p:sp>
      <p:sp>
        <p:nvSpPr>
          <p:cNvPr id="75779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7578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5781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7578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5783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6" name="Rectangle 3"/>
          <p:cNvSpPr txBox="1">
            <a:spLocks noRot="1" noChangeArrowheads="1"/>
          </p:cNvSpPr>
          <p:nvPr/>
        </p:nvSpPr>
        <p:spPr bwMode="auto">
          <a:xfrm>
            <a:off x="417513" y="1423988"/>
            <a:ext cx="401161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Ideális műveleti erősítő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Lineáris, szimmetrikus bemenetű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 bemeneten áram nem folyik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Valóságos műveleti erősítő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4730750" y="2370138"/>
            <a:ext cx="43037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Nemlineáris működési tartomány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 kimenő feszültség csak a tápfeszültség tartományon belül változhat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Lineáris tartomány +- 12V között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Nemlineáris kapcsolások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 komparátor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6570" name="Picture 2"/>
          <p:cNvPicPr>
            <a:picLocks noChangeAspect="1" noChangeArrowheads="1"/>
          </p:cNvPicPr>
          <p:nvPr/>
        </p:nvPicPr>
        <p:blipFill>
          <a:blip r:embed="rId3" cstate="print"/>
          <a:srcRect l="760" t="999" r="760" b="999"/>
          <a:stretch>
            <a:fillRect/>
          </a:stretch>
        </p:blipFill>
        <p:spPr bwMode="auto">
          <a:xfrm>
            <a:off x="5584825" y="3260725"/>
            <a:ext cx="2220913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Rot="1" noChangeArrowheads="1"/>
          </p:cNvSpPr>
          <p:nvPr/>
        </p:nvSpPr>
        <p:spPr bwMode="auto">
          <a:xfrm>
            <a:off x="422275" y="2401888"/>
            <a:ext cx="43037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Nem teljesen szimmetrikus bemeneti fokozatok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Gyártásból adódó aszimmetria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</a:t>
            </a:r>
            <a:r>
              <a:rPr lang="hu-HU" sz="12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off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: Bemenetre redukált ofszet feszültség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: Bemeneti munkaponti áram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hu-HU" sz="12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off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: Bemeneti ofszet áram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975" y="3036888"/>
            <a:ext cx="3060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7F347-8BBB-49F7-BBD9-CA86AD523CDC}" type="slidenum">
              <a:rPr lang="hu-HU"/>
              <a:pPr>
                <a:defRPr/>
              </a:pPr>
              <a:t>75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Nem ideális műveleti erősítők</a:t>
            </a:r>
          </a:p>
        </p:txBody>
      </p:sp>
      <p:sp>
        <p:nvSpPr>
          <p:cNvPr id="76803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7680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680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7680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6807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6" name="Rectangle 3"/>
          <p:cNvSpPr txBox="1">
            <a:spLocks noRot="1" noChangeArrowheads="1"/>
          </p:cNvSpPr>
          <p:nvPr/>
        </p:nvSpPr>
        <p:spPr bwMode="auto">
          <a:xfrm>
            <a:off x="417513" y="1541463"/>
            <a:ext cx="7970837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Valóságos műveleti erősítő munkapont beállítása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Egyenáramú modell alapján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68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2074863"/>
            <a:ext cx="2703513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078288"/>
            <a:ext cx="277177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2075" y="2078038"/>
            <a:ext cx="495776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8CD7E-17AC-48D7-A7F5-6D537B32DF52}" type="slidenum">
              <a:rPr lang="hu-HU"/>
              <a:pPr>
                <a:defRPr/>
              </a:pPr>
              <a:t>76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 23"/>
          <p:cNvSpPr/>
          <p:nvPr/>
        </p:nvSpPr>
        <p:spPr>
          <a:xfrm>
            <a:off x="3863975" y="2043113"/>
            <a:ext cx="5026025" cy="4587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Nem ideális műveleti erősítők</a:t>
            </a:r>
          </a:p>
        </p:txBody>
      </p:sp>
      <p:sp>
        <p:nvSpPr>
          <p:cNvPr id="7782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7782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7830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7783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7832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6" name="Rectangle 3"/>
          <p:cNvSpPr txBox="1">
            <a:spLocks noRot="1" noChangeArrowheads="1"/>
          </p:cNvSpPr>
          <p:nvPr/>
        </p:nvSpPr>
        <p:spPr bwMode="auto">
          <a:xfrm>
            <a:off x="322263" y="1541463"/>
            <a:ext cx="79708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Valóságos műveleti erősítő munkapont beállítása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Fázisfordító alapkapcsolás munkapont beállítása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7834" name="Picture 4"/>
          <p:cNvPicPr>
            <a:picLocks noChangeAspect="1" noChangeArrowheads="1"/>
          </p:cNvPicPr>
          <p:nvPr/>
        </p:nvPicPr>
        <p:blipFill>
          <a:blip r:embed="rId3" cstate="print"/>
          <a:srcRect t="5258"/>
          <a:stretch>
            <a:fillRect/>
          </a:stretch>
        </p:blipFill>
        <p:spPr bwMode="auto">
          <a:xfrm>
            <a:off x="3902075" y="2044700"/>
            <a:ext cx="495776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Rot="1" noChangeArrowheads="1"/>
          </p:cNvSpPr>
          <p:nvPr/>
        </p:nvSpPr>
        <p:spPr bwMode="auto">
          <a:xfrm>
            <a:off x="323850" y="2138363"/>
            <a:ext cx="35163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Feladat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0V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bemenő jel esetén számítsuk ki a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ki0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kimeneti feszültség értékét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Ideális esetben ez szintén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0V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lenne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Vegyük figyelembe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</a:t>
            </a:r>
            <a:r>
              <a:rPr lang="hu-HU" sz="12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off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és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hu-HU" sz="12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off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-ot</a:t>
            </a: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Szuperpozíció tétel alkalmazása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Gondolatban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Tegyünk szakadást az áramgenerátorok helyére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Tegyünk rövidzárat a fesz.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gen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és a felső áram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gen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helyére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Tegyünk rövidzárat a fesz.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gen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és az alsó áram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gen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helyére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Az 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hu-HU" sz="12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áram hatása megszüntethető ha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7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Az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hu-HU" sz="12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</a:t>
            </a: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és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hu-HU" sz="12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kompenzálása külső vagy belső (IC-n belüli) áramköröket alkalmaznak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391150" y="2146300"/>
            <a:ext cx="531813" cy="146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5400675" y="4143375"/>
            <a:ext cx="531813" cy="1390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4359275" y="2193925"/>
            <a:ext cx="1016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4543425" y="4510088"/>
            <a:ext cx="1016000" cy="1065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5902325" y="3832225"/>
            <a:ext cx="627063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9" name="Egyenes összekötő 18"/>
          <p:cNvCxnSpPr/>
          <p:nvPr/>
        </p:nvCxnSpPr>
        <p:spPr>
          <a:xfrm flipV="1">
            <a:off x="5767388" y="4094163"/>
            <a:ext cx="85248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5516563"/>
            <a:ext cx="15001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1638" y="5548313"/>
            <a:ext cx="17541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églalap 27"/>
          <p:cNvSpPr/>
          <p:nvPr/>
        </p:nvSpPr>
        <p:spPr>
          <a:xfrm>
            <a:off x="317500" y="4810125"/>
            <a:ext cx="3387725" cy="1225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50113" y="5561013"/>
            <a:ext cx="1127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6838" y="2314575"/>
            <a:ext cx="10064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8275" y="6018213"/>
            <a:ext cx="48275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Ellipszis 31"/>
          <p:cNvSpPr/>
          <p:nvPr/>
        </p:nvSpPr>
        <p:spPr>
          <a:xfrm>
            <a:off x="5581650" y="5956300"/>
            <a:ext cx="1487488" cy="658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6180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8" y="4889500"/>
            <a:ext cx="129381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63700" y="4919663"/>
            <a:ext cx="19335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9175" y="5435600"/>
            <a:ext cx="2179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5AAB8-14D2-4F55-964E-0006436A7C64}" type="slidenum">
              <a:rPr lang="hu-HU"/>
              <a:pPr>
                <a:defRPr/>
              </a:pPr>
              <a:t>77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28" grpId="0" animBg="1"/>
      <p:bldP spid="3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Nem ideális műveleti erősítők</a:t>
            </a:r>
          </a:p>
        </p:txBody>
      </p:sp>
      <p:sp>
        <p:nvSpPr>
          <p:cNvPr id="78851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7885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8853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7885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8855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6" name="Rectangle 3"/>
          <p:cNvSpPr txBox="1">
            <a:spLocks noRot="1" noChangeArrowheads="1"/>
          </p:cNvSpPr>
          <p:nvPr/>
        </p:nvSpPr>
        <p:spPr bwMode="auto">
          <a:xfrm>
            <a:off x="417513" y="1541463"/>
            <a:ext cx="4011612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Ideális műveleti erősítő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Differenciál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módusú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erősítése végtelen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Közös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módusú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erősítés zérus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2901950"/>
            <a:ext cx="493395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4687888" y="1511300"/>
            <a:ext cx="40116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Valóságos műveleti erősítő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Véges differenciál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módusú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erősítés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Véges közös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módusú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jelelnyomás [dB]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Tetszőleges előjelű szimmetria ezért KME előjele is </a:t>
            </a: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tetszőleges (gyártási bizonytalanság)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605463" y="2901950"/>
            <a:ext cx="3290887" cy="34909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6759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4513" y="2967038"/>
            <a:ext cx="32575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3188" y="3540125"/>
            <a:ext cx="15208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2388" y="3994150"/>
            <a:ext cx="16684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4275" y="4568825"/>
            <a:ext cx="7191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0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8575" y="4498975"/>
            <a:ext cx="9001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llipszis 16"/>
          <p:cNvSpPr/>
          <p:nvPr/>
        </p:nvSpPr>
        <p:spPr>
          <a:xfrm>
            <a:off x="7458075" y="3959225"/>
            <a:ext cx="285750" cy="517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781050" y="4244975"/>
            <a:ext cx="1747838" cy="1550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2346325" y="4764088"/>
            <a:ext cx="2495550" cy="16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" name="Dia számának hely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A7B07-9BF3-466A-9A12-3CFFDDA58F84}" type="slidenum">
              <a:rPr lang="hu-HU"/>
              <a:pPr>
                <a:defRPr/>
              </a:pPr>
              <a:t>78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1225550" y="1981200"/>
            <a:ext cx="3719513" cy="2908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Nem ideális műveleti erősítő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7513" y="1414463"/>
            <a:ext cx="4810125" cy="4167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Véges differenciális erősítés hatása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Invertáló (fázisfordító) alapkapcsolás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05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5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5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100" dirty="0" smtClean="0">
              <a:solidFill>
                <a:srgbClr val="FFFF99"/>
              </a:solidFill>
            </a:endParaRPr>
          </a:p>
        </p:txBody>
      </p:sp>
      <p:sp>
        <p:nvSpPr>
          <p:cNvPr id="79877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798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9879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7988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9881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798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488" y="1995488"/>
            <a:ext cx="371157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10"/>
          <p:cNvPicPr>
            <a:picLocks noChangeAspect="1" noChangeArrowheads="1"/>
          </p:cNvPicPr>
          <p:nvPr/>
        </p:nvPicPr>
        <p:blipFill>
          <a:blip r:embed="rId4" cstate="print"/>
          <a:srcRect t="7199" b="3600"/>
          <a:stretch>
            <a:fillRect/>
          </a:stretch>
        </p:blipFill>
        <p:spPr bwMode="auto">
          <a:xfrm>
            <a:off x="1711325" y="4256088"/>
            <a:ext cx="1206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églalap 17"/>
          <p:cNvSpPr/>
          <p:nvPr/>
        </p:nvSpPr>
        <p:spPr>
          <a:xfrm>
            <a:off x="5486400" y="3943350"/>
            <a:ext cx="3316288" cy="26082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79885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825" y="4249738"/>
            <a:ext cx="13589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2588" y="1992313"/>
            <a:ext cx="33401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1650" y="4981575"/>
            <a:ext cx="7794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1738" y="5659438"/>
            <a:ext cx="24272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3238" y="5746750"/>
            <a:ext cx="7794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5250" y="4079875"/>
            <a:ext cx="1541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Egyenes összekötő 41"/>
          <p:cNvCxnSpPr/>
          <p:nvPr/>
        </p:nvCxnSpPr>
        <p:spPr>
          <a:xfrm rot="5400000" flipH="1" flipV="1">
            <a:off x="5867401" y="5859462"/>
            <a:ext cx="152400" cy="7302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/>
          <p:cNvSpPr/>
          <p:nvPr/>
        </p:nvSpPr>
        <p:spPr>
          <a:xfrm>
            <a:off x="1447800" y="5297488"/>
            <a:ext cx="3316288" cy="1238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4638" y="5411788"/>
            <a:ext cx="116681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1613" y="5335588"/>
            <a:ext cx="11271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3375" y="5788025"/>
            <a:ext cx="21415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46525" y="5854700"/>
            <a:ext cx="485775" cy="366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2825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10325" y="4841875"/>
            <a:ext cx="22129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Dia számának hely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A6800-4B78-41D9-8344-74E3F4FFD583}" type="slidenum">
              <a:rPr lang="hu-HU"/>
              <a:pPr>
                <a:defRPr/>
              </a:pPr>
              <a:t>79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églalap 32"/>
          <p:cNvSpPr/>
          <p:nvPr/>
        </p:nvSpPr>
        <p:spPr>
          <a:xfrm>
            <a:off x="1238250" y="4849813"/>
            <a:ext cx="2936875" cy="5572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450" y="1506538"/>
            <a:ext cx="4695825" cy="5219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400" dirty="0" smtClean="0">
                <a:solidFill>
                  <a:srgbClr val="FFFF99"/>
                </a:solidFill>
              </a:rPr>
              <a:t>Komplex számok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smtClean="0"/>
              <a:t>A síkon vektorként ábrázolhatjuk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800" dirty="0" err="1" smtClean="0">
                <a:solidFill>
                  <a:srgbClr val="FFFF99"/>
                </a:solidFill>
              </a:rPr>
              <a:t>Polár</a:t>
            </a:r>
            <a:r>
              <a:rPr lang="hu-HU" sz="1800" dirty="0" smtClean="0">
                <a:solidFill>
                  <a:srgbClr val="FFFF99"/>
                </a:solidFill>
              </a:rPr>
              <a:t> koordináta rendszerben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400" dirty="0" smtClean="0"/>
              <a:t>Euler formula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hu-HU" sz="1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Két paraméter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Amplitúdó, Fázisszög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Adott frekvenciájú szinuszos jel ezzel a két paraméterrel jellemezhető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229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pic>
        <p:nvPicPr>
          <p:cNvPr id="1639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413" y="1879600"/>
            <a:ext cx="2362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413" y="4232275"/>
            <a:ext cx="25701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églalap 29"/>
          <p:cNvSpPr/>
          <p:nvPr/>
        </p:nvSpPr>
        <p:spPr>
          <a:xfrm>
            <a:off x="1016000" y="2241550"/>
            <a:ext cx="3530600" cy="1812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6398" name="Picture 23"/>
          <p:cNvPicPr>
            <a:picLocks noChangeAspect="1" noChangeArrowheads="1"/>
          </p:cNvPicPr>
          <p:nvPr/>
        </p:nvPicPr>
        <p:blipFill>
          <a:blip r:embed="rId5" cstate="print"/>
          <a:srcRect t="11116"/>
          <a:stretch>
            <a:fillRect/>
          </a:stretch>
        </p:blipFill>
        <p:spPr bwMode="auto">
          <a:xfrm>
            <a:off x="2628900" y="2263775"/>
            <a:ext cx="16859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6350" y="4937125"/>
            <a:ext cx="219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7"/>
          <p:cNvPicPr>
            <a:picLocks noChangeAspect="1" noChangeArrowheads="1"/>
          </p:cNvPicPr>
          <p:nvPr/>
        </p:nvPicPr>
        <p:blipFill>
          <a:blip r:embed="rId7" cstate="print"/>
          <a:srcRect l="23622"/>
          <a:stretch>
            <a:fillRect/>
          </a:stretch>
        </p:blipFill>
        <p:spPr bwMode="auto">
          <a:xfrm>
            <a:off x="3324225" y="4954588"/>
            <a:ext cx="698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4816475"/>
            <a:ext cx="812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7613" y="2336800"/>
            <a:ext cx="8382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2850" y="2692400"/>
            <a:ext cx="8842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9038" y="3127375"/>
            <a:ext cx="8842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1113" y="341312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3363" y="2874963"/>
            <a:ext cx="10588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54313" y="3376613"/>
            <a:ext cx="13176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22750" y="2568575"/>
            <a:ext cx="1538288" cy="434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25" name="Egyenes összekötő nyíllal 24"/>
          <p:cNvCxnSpPr>
            <a:stCxn id="16407" idx="3"/>
            <a:endCxn id="16412" idx="1"/>
          </p:cNvCxnSpPr>
          <p:nvPr/>
        </p:nvCxnSpPr>
        <p:spPr>
          <a:xfrm>
            <a:off x="2097088" y="2887663"/>
            <a:ext cx="676275" cy="2079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rot="10800000" flipV="1">
            <a:off x="4062413" y="3013075"/>
            <a:ext cx="485775" cy="4381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3" name="Szövegdoboz 26"/>
          <p:cNvSpPr txBox="1">
            <a:spLocks noChangeArrowheads="1"/>
          </p:cNvSpPr>
          <p:nvPr/>
        </p:nvSpPr>
        <p:spPr bwMode="auto">
          <a:xfrm>
            <a:off x="1231900" y="2290763"/>
            <a:ext cx="260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28" name="Szövegdoboz 27"/>
          <p:cNvSpPr txBox="1">
            <a:spLocks noChangeArrowheads="1"/>
          </p:cNvSpPr>
          <p:nvPr/>
        </p:nvSpPr>
        <p:spPr bwMode="auto">
          <a:xfrm>
            <a:off x="1217613" y="2641600"/>
            <a:ext cx="260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29" name="Szövegdoboz 28"/>
          <p:cNvSpPr txBox="1">
            <a:spLocks noChangeArrowheads="1"/>
          </p:cNvSpPr>
          <p:nvPr/>
        </p:nvSpPr>
        <p:spPr bwMode="auto">
          <a:xfrm>
            <a:off x="6323013" y="2578100"/>
            <a:ext cx="260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31" name="Szövegdoboz 30"/>
          <p:cNvSpPr txBox="1">
            <a:spLocks noChangeArrowheads="1"/>
          </p:cNvSpPr>
          <p:nvPr/>
        </p:nvSpPr>
        <p:spPr bwMode="auto">
          <a:xfrm>
            <a:off x="6688138" y="4756150"/>
            <a:ext cx="260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32" name="Szövegdoboz 31"/>
          <p:cNvSpPr txBox="1">
            <a:spLocks noChangeArrowheads="1"/>
          </p:cNvSpPr>
          <p:nvPr/>
        </p:nvSpPr>
        <p:spPr bwMode="auto">
          <a:xfrm>
            <a:off x="1471613" y="3046413"/>
            <a:ext cx="260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34" name="Szövegdoboz 33"/>
          <p:cNvSpPr txBox="1">
            <a:spLocks noChangeArrowheads="1"/>
          </p:cNvSpPr>
          <p:nvPr/>
        </p:nvSpPr>
        <p:spPr bwMode="auto">
          <a:xfrm>
            <a:off x="1479550" y="3421063"/>
            <a:ext cx="260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35" name="Szövegdoboz 34"/>
          <p:cNvSpPr txBox="1">
            <a:spLocks noChangeArrowheads="1"/>
          </p:cNvSpPr>
          <p:nvPr/>
        </p:nvSpPr>
        <p:spPr bwMode="auto">
          <a:xfrm>
            <a:off x="2847975" y="2887663"/>
            <a:ext cx="260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36" name="Szövegdoboz 35"/>
          <p:cNvSpPr txBox="1">
            <a:spLocks noChangeArrowheads="1"/>
          </p:cNvSpPr>
          <p:nvPr/>
        </p:nvSpPr>
        <p:spPr bwMode="auto">
          <a:xfrm>
            <a:off x="2776538" y="3348038"/>
            <a:ext cx="260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37" name="Szövegdoboz 36"/>
          <p:cNvSpPr txBox="1">
            <a:spLocks noChangeArrowheads="1"/>
          </p:cNvSpPr>
          <p:nvPr/>
        </p:nvSpPr>
        <p:spPr bwMode="auto">
          <a:xfrm>
            <a:off x="1392238" y="4891088"/>
            <a:ext cx="260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38" name="Szövegdoboz 37"/>
          <p:cNvSpPr txBox="1">
            <a:spLocks noChangeArrowheads="1"/>
          </p:cNvSpPr>
          <p:nvPr/>
        </p:nvSpPr>
        <p:spPr bwMode="auto">
          <a:xfrm>
            <a:off x="1782763" y="4891088"/>
            <a:ext cx="260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39" name="Szövegdoboz 38"/>
          <p:cNvSpPr txBox="1">
            <a:spLocks noChangeArrowheads="1"/>
          </p:cNvSpPr>
          <p:nvPr/>
        </p:nvSpPr>
        <p:spPr bwMode="auto">
          <a:xfrm>
            <a:off x="3484563" y="4906963"/>
            <a:ext cx="258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0" name="Szövegdoboz 39"/>
          <p:cNvSpPr txBox="1">
            <a:spLocks noChangeArrowheads="1"/>
          </p:cNvSpPr>
          <p:nvPr/>
        </p:nvSpPr>
        <p:spPr bwMode="auto">
          <a:xfrm>
            <a:off x="5400675" y="5089525"/>
            <a:ext cx="260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1" name="Szövegdoboz 40"/>
          <p:cNvSpPr txBox="1">
            <a:spLocks noChangeArrowheads="1"/>
          </p:cNvSpPr>
          <p:nvPr/>
        </p:nvSpPr>
        <p:spPr bwMode="auto">
          <a:xfrm>
            <a:off x="6489700" y="5868988"/>
            <a:ext cx="260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2" name="Szövegdoboz 41"/>
          <p:cNvSpPr txBox="1">
            <a:spLocks noChangeArrowheads="1"/>
          </p:cNvSpPr>
          <p:nvPr/>
        </p:nvSpPr>
        <p:spPr bwMode="auto">
          <a:xfrm>
            <a:off x="6100763" y="5249863"/>
            <a:ext cx="258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3" name="Szövegdoboz 42"/>
          <p:cNvSpPr txBox="1">
            <a:spLocks noChangeArrowheads="1"/>
          </p:cNvSpPr>
          <p:nvPr/>
        </p:nvSpPr>
        <p:spPr bwMode="auto">
          <a:xfrm>
            <a:off x="7023100" y="4765675"/>
            <a:ext cx="260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4" name="Dia számának helye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B515F-D522-416F-B6A4-47CDA5FCC214}" type="slidenum">
              <a:rPr lang="hu-HU"/>
              <a:pPr>
                <a:defRPr/>
              </a:pPr>
              <a:t>8</a:t>
            </a:fld>
            <a:endParaRPr lang="hu-HU"/>
          </a:p>
        </p:txBody>
      </p:sp>
      <p:sp>
        <p:nvSpPr>
          <p:cNvPr id="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Matematikai alapok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Nem ideális műveleti erősítők</a:t>
            </a:r>
          </a:p>
        </p:txBody>
      </p:sp>
      <p:sp>
        <p:nvSpPr>
          <p:cNvPr id="80899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8090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0901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8090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0903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6" name="Rectangle 3"/>
          <p:cNvSpPr txBox="1">
            <a:spLocks noRot="1" noChangeArrowheads="1"/>
          </p:cNvSpPr>
          <p:nvPr/>
        </p:nvSpPr>
        <p:spPr bwMode="auto">
          <a:xfrm>
            <a:off x="417513" y="1541463"/>
            <a:ext cx="4011612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Ideális műveleti erősítő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Bemeneti ellenállása végtelen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Kimeneti ellenállása nulla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4664075" y="1511300"/>
            <a:ext cx="438467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Valóságos műveleti erősítő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Véges bemeneti ellenállás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Véges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véges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kimeneti ellenállás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</a:t>
            </a:r>
            <a:r>
              <a:rPr lang="hu-HU" sz="14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be</a:t>
            </a: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: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differenciál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módusú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bemeneti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ell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áll.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</a:t>
            </a:r>
            <a:r>
              <a:rPr lang="hu-HU" sz="14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k1</a:t>
            </a: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R</a:t>
            </a:r>
            <a:r>
              <a:rPr lang="hu-HU" sz="1400" kern="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k2</a:t>
            </a: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: 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közös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módusú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ell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áll.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</a:t>
            </a:r>
            <a:r>
              <a:rPr lang="hu-HU" sz="14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ki</a:t>
            </a: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: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a kimeneti feszültségvezérelt feszültséggenerátorral sorba kapcsolva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2640013"/>
            <a:ext cx="47244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99DA-8B49-41BC-81BD-DD36834A5F30}" type="slidenum">
              <a:rPr lang="hu-HU"/>
              <a:pPr>
                <a:defRPr/>
              </a:pPr>
              <a:t>80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Nem ideális műveleti erősítők</a:t>
            </a:r>
          </a:p>
        </p:txBody>
      </p:sp>
      <p:sp>
        <p:nvSpPr>
          <p:cNvPr id="81923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8192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192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8192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1927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26" name="Rectangle 3"/>
          <p:cNvSpPr txBox="1">
            <a:spLocks noRot="1" noChangeArrowheads="1"/>
          </p:cNvSpPr>
          <p:nvPr/>
        </p:nvSpPr>
        <p:spPr bwMode="auto">
          <a:xfrm>
            <a:off x="4686300" y="1365250"/>
            <a:ext cx="40116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Ideális műveleti erősítő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Sávszélessége végtelen </a:t>
            </a:r>
            <a:endParaRPr lang="hu-HU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409575" y="1382713"/>
            <a:ext cx="438467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Valóságos műveleti erősítő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Véges sávszélesség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Frekvenciafüggő erősítés és fázistolás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Az IC belsejében szórt kapacitások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Az átvitel magas frekvenciákon letörik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Frekvenciakompenzálás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Külső, belső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Stabilitás biztosítása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 bwMode="auto">
          <a:xfrm>
            <a:off x="395288" y="3073400"/>
            <a:ext cx="39624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hu-HU" sz="160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u0</a:t>
            </a:r>
            <a:endParaRPr lang="hu-HU" sz="1400" baseline="-25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Nyílthurkú erősítés: Visszacsatolás nélküli feszültségerősítés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hu-HU" sz="12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-10</a:t>
            </a:r>
            <a:r>
              <a:rPr lang="hu-HU" sz="12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nagyságrendű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hu-HU" sz="160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hu-HU" sz="1400" baseline="-25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Nyílthurkú fesz. erősítés határfrekvenciája: ahol a visszacsatolás nélküli ME fesz. erősítése 3dB-t csökken az alacsony frekvencián mért értékhez képest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Ált. meglepően alacsony érték, néhány Hz</a:t>
            </a:r>
            <a:endParaRPr lang="hu-HU" sz="16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hu-HU" sz="1600" baseline="-25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hu-HU" sz="1400" baseline="-25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Egységnyi fesz. erősítéshez tartozó határfrekvencia, ahol a fesz. erősítés 1 vagyis 0 dB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Ált. néhány 100 MHz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Visszacsatolással, az erősítés csökkenése árán növelhető a hasznos sávszélesség </a:t>
            </a:r>
            <a:endParaRPr lang="hu-HU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6F8C-A0CB-47DD-AAFF-FE6FA7073A0F}" type="slidenum">
              <a:rPr lang="hu-HU"/>
              <a:pPr>
                <a:defRPr/>
              </a:pPr>
              <a:t>81</a:t>
            </a:fld>
            <a:endParaRPr lang="hu-HU"/>
          </a:p>
        </p:txBody>
      </p:sp>
      <p:pic>
        <p:nvPicPr>
          <p:cNvPr id="7784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1038" y="2422525"/>
            <a:ext cx="4279900" cy="32686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cxnSp>
        <p:nvCxnSpPr>
          <p:cNvPr id="17" name="Egyenes összekötő 16"/>
          <p:cNvCxnSpPr/>
          <p:nvPr/>
        </p:nvCxnSpPr>
        <p:spPr>
          <a:xfrm>
            <a:off x="5194300" y="4629150"/>
            <a:ext cx="1820863" cy="1588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rot="5400000">
            <a:off x="6773069" y="4872831"/>
            <a:ext cx="488950" cy="1588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5194300" y="3295650"/>
            <a:ext cx="1555750" cy="158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 rot="16200000" flipV="1">
            <a:off x="6727825" y="3317875"/>
            <a:ext cx="711200" cy="66675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5194300" y="3295650"/>
            <a:ext cx="666750" cy="15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rot="16200000" flipH="1">
            <a:off x="5749925" y="3406775"/>
            <a:ext cx="1822450" cy="16002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rot="5400000">
            <a:off x="4948238" y="4206875"/>
            <a:ext cx="1824038" cy="1587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 rot="16200000" flipV="1">
            <a:off x="7283450" y="4140200"/>
            <a:ext cx="533400" cy="26670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 rot="16200000" flipV="1">
            <a:off x="7439025" y="4784725"/>
            <a:ext cx="577850" cy="8890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zövegdoboz 62"/>
          <p:cNvSpPr txBox="1">
            <a:spLocks noChangeArrowheads="1"/>
          </p:cNvSpPr>
          <p:nvPr/>
        </p:nvSpPr>
        <p:spPr bwMode="auto">
          <a:xfrm>
            <a:off x="7051675" y="3429000"/>
            <a:ext cx="1254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00B050"/>
                </a:solidFill>
              </a:rPr>
              <a:t>Kompenzálatlan</a:t>
            </a:r>
          </a:p>
        </p:txBody>
      </p:sp>
      <p:sp>
        <p:nvSpPr>
          <p:cNvPr id="64" name="Szövegdoboz 63"/>
          <p:cNvSpPr txBox="1">
            <a:spLocks noChangeArrowheads="1"/>
          </p:cNvSpPr>
          <p:nvPr/>
        </p:nvSpPr>
        <p:spPr bwMode="auto">
          <a:xfrm>
            <a:off x="5327650" y="2984500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>
                <a:solidFill>
                  <a:srgbClr val="FF0000"/>
                </a:solidFill>
              </a:rPr>
              <a:t>Kompenzált  </a:t>
            </a:r>
            <a:r>
              <a:rPr lang="hu-HU" sz="1200" smtClean="0">
                <a:solidFill>
                  <a:srgbClr val="FF0000"/>
                </a:solidFill>
              </a:rPr>
              <a:t>-20dB/dekád</a:t>
            </a:r>
            <a:endParaRPr lang="hu-HU" sz="1200">
              <a:solidFill>
                <a:srgbClr val="FF0000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5194300" y="3295650"/>
            <a:ext cx="666750" cy="182245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5194300" y="4629150"/>
            <a:ext cx="1822450" cy="48895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64" grpId="0"/>
      <p:bldP spid="24" grpId="0" animBg="1"/>
      <p:bldP spid="24" grpId="1" animBg="1"/>
      <p:bldP spid="2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Nem ideális műveleti erősítők</a:t>
            </a:r>
          </a:p>
        </p:txBody>
      </p:sp>
      <p:sp>
        <p:nvSpPr>
          <p:cNvPr id="82947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8294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2949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8295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2951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409575" y="1382713"/>
            <a:ext cx="84296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Műveleti erősítők katalógus adatai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Bemeneti ofszet feszültség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(Input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offset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voltage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Bemeneti ofszet áram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(Input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offset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current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Bemeneti nyugalmi áram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(Input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bias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current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Nagyjelű (szimmetrikus) feszültségerősítés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signal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voltage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gain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Közös </a:t>
            </a:r>
            <a:r>
              <a:rPr lang="hu-HU" sz="1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módusú</a:t>
            </a: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feszültségelnyomási</a:t>
            </a: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tényező, KME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rejection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ratio CMRR)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Nyílthurkú feszültségerősítés határfrekvenciája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(Open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loop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bandwidth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Egységnyi feszültségerősítéshez tartozó határfrekvencia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Unity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gain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Maximális jelváltozási sebesség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Slew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Bemeneti ellenállás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(Input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impedance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Bemeneti kapacitás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(Input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capacitance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Kimeneti ellenállás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(Output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impedance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Bemeneti feszültség tartomány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(Input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voltage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range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Maximális kimeneti feszültség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(Output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voltage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swing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Maximális kimeneti áram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(Maximum output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current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Tápfeszültség tartomány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Supply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voltage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range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Hőmérséklet tartomány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Operating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temerature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hu-HU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Stb</a:t>
            </a:r>
            <a:r>
              <a:rPr lang="hu-HU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file"/>
              </a:rPr>
              <a:t>LM833.pdf 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hu-HU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file"/>
              </a:rPr>
              <a:t>AD8597_8599.pdf</a:t>
            </a:r>
            <a:endParaRPr lang="hu-HU" sz="12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1830E-9414-4CE9-A67A-F4CABDD817F9}" type="slidenum">
              <a:rPr lang="hu-HU"/>
              <a:pPr>
                <a:defRPr/>
              </a:pPr>
              <a:t>82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b="1" dirty="0" smtClean="0"/>
              <a:t>Elektronikus áramkörök szimulációja</a:t>
            </a:r>
          </a:p>
        </p:txBody>
      </p:sp>
      <p:sp>
        <p:nvSpPr>
          <p:cNvPr id="83971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8397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3973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8397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3975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409575" y="1382713"/>
            <a:ext cx="6473825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Szimuláció célja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Oktatás</a:t>
            </a: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Elektronika eszközök, áramkörök működésének szemléltetése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DC, AC, tranziens analízis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Számítások ellenőrzése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Virtuális laboratórium: kísérletesés valós eszközök tönkretétele nélkül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Áramköri tervezés, gyártás támogatás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Áramkör működésének ellenőrzése (gyártói modellek)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Környezeti hatások, gyártási bizonytalanságok előzetes vizsgálata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Nyomtatott áramköri tervezés támogatása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6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Ismertebb programok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SPICE (Simulation Program with Integrated Circuit Emphasis)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Nyílt forráskódú (1973)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ORCAD </a:t>
            </a: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PSpice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Tina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rId3" action="ppaction://hlinkfile"/>
              </a:rPr>
              <a:t>MicroCap</a:t>
            </a: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6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hu-HU" sz="1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05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4D2B0-F6C5-459D-A488-DBE0A211705E}" type="slidenum">
              <a:rPr lang="hu-HU"/>
              <a:pPr>
                <a:defRPr/>
              </a:pPr>
              <a:t>83</a:t>
            </a:fld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7513" y="1414463"/>
            <a:ext cx="8235950" cy="1081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Váltakozó áramú erősítő alapkapcsolások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Egyenáramú jel leválasztása csatoló kondenzátorral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kondenzátor váltakozó áramú ellenállása fordítottan arányos a frekvenciával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20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8499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4998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8499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5000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9F956-CC69-490E-A181-727242749E0D}" type="slidenum">
              <a:rPr lang="hu-HU"/>
              <a:pPr>
                <a:defRPr/>
              </a:pPr>
              <a:t>84</a:t>
            </a:fld>
            <a:endParaRPr lang="hu-HU"/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0" y="2317750"/>
            <a:ext cx="535305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6863" y="2362200"/>
            <a:ext cx="16398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églalap 41"/>
          <p:cNvSpPr/>
          <p:nvPr/>
        </p:nvSpPr>
        <p:spPr>
          <a:xfrm>
            <a:off x="1727200" y="5162550"/>
            <a:ext cx="5289550" cy="1111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761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9450" y="5429250"/>
            <a:ext cx="16002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églalap 46"/>
          <p:cNvSpPr/>
          <p:nvPr/>
        </p:nvSpPr>
        <p:spPr>
          <a:xfrm>
            <a:off x="5594350" y="3162300"/>
            <a:ext cx="1333500" cy="1155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2433638" y="2870200"/>
            <a:ext cx="1287462" cy="66833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2895600" y="2500313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FF3300"/>
                </a:solidFill>
              </a:rPr>
              <a:t>Z</a:t>
            </a:r>
            <a:r>
              <a:rPr lang="hu-HU" sz="1400" baseline="-25000">
                <a:solidFill>
                  <a:srgbClr val="FF3300"/>
                </a:solidFill>
              </a:rPr>
              <a:t>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  <p:bldP spid="29" grpId="0" animBg="1"/>
      <p:bldP spid="8091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545512" cy="10191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/>
              <a:t>Passzív alkatrészek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5" y="1128713"/>
            <a:ext cx="3570288" cy="1384300"/>
          </a:xfrm>
        </p:spPr>
        <p:txBody>
          <a:bodyPr/>
          <a:lstStyle/>
          <a:p>
            <a:pPr>
              <a:defRPr/>
            </a:pPr>
            <a:endParaRPr lang="hu-HU" sz="1800" dirty="0" smtClean="0"/>
          </a:p>
          <a:p>
            <a:pPr>
              <a:defRPr/>
            </a:pPr>
            <a:r>
              <a:rPr lang="hu-HU" sz="1800" dirty="0" smtClean="0"/>
              <a:t>Példa passzív hálózatokra</a:t>
            </a:r>
          </a:p>
          <a:p>
            <a:pPr lvl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RC kör</a:t>
            </a:r>
          </a:p>
          <a:p>
            <a:pPr lvl="1"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>
              <a:buFont typeface="Arial" charset="0"/>
              <a:buNone/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  <a:p>
            <a:pPr>
              <a:defRPr/>
            </a:pPr>
            <a:endParaRPr lang="hu-HU" sz="1800" dirty="0" smtClean="0"/>
          </a:p>
        </p:txBody>
      </p:sp>
      <p:sp>
        <p:nvSpPr>
          <p:cNvPr id="18" name="Tartalom helye 2"/>
          <p:cNvSpPr txBox="1">
            <a:spLocks/>
          </p:cNvSpPr>
          <p:nvPr/>
        </p:nvSpPr>
        <p:spPr bwMode="auto">
          <a:xfrm>
            <a:off x="365125" y="4206875"/>
            <a:ext cx="3036888" cy="13843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sz="1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Bode</a:t>
            </a: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diagram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Feszültség-erősítés a körfrekvencia függvényében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Elsőfokú </a:t>
            </a:r>
            <a:r>
              <a:rPr lang="hu-HU" sz="11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felüláteresztő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szűrő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-3 dB törési frekvencia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20 dB/dekád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675" y="5557838"/>
            <a:ext cx="8477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0" y="5548313"/>
            <a:ext cx="8207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713" y="3681413"/>
            <a:ext cx="22288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4713" y="2206625"/>
            <a:ext cx="22193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0750" y="1893888"/>
            <a:ext cx="54229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Egyenes összekötő 21"/>
          <p:cNvCxnSpPr/>
          <p:nvPr/>
        </p:nvCxnSpPr>
        <p:spPr>
          <a:xfrm rot="16200000" flipH="1">
            <a:off x="4472782" y="4206081"/>
            <a:ext cx="3503612" cy="3175"/>
          </a:xfrm>
          <a:prstGeom prst="line">
            <a:avLst/>
          </a:prstGeom>
          <a:ln w="158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rot="10800000">
            <a:off x="3817938" y="2432050"/>
            <a:ext cx="2403475" cy="6350"/>
          </a:xfrm>
          <a:prstGeom prst="line">
            <a:avLst/>
          </a:prstGeom>
          <a:ln w="158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3284B-F08F-4C37-B0BD-01C000F88FAC}" type="slidenum">
              <a:rPr lang="hu-HU"/>
              <a:pPr>
                <a:defRPr/>
              </a:pPr>
              <a:t>85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7513" y="1414463"/>
            <a:ext cx="8235950" cy="1081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Váltakozó áramú erősítő alapkapcsolások – invertáló – </a:t>
            </a:r>
            <a:r>
              <a:rPr lang="hu-HU" sz="1800" dirty="0" err="1" smtClean="0">
                <a:solidFill>
                  <a:srgbClr val="FFFF99"/>
                </a:solidFill>
              </a:rPr>
              <a:t>felüláteresztő</a:t>
            </a:r>
            <a:endParaRPr lang="hu-HU" sz="18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Egyenáramú jel leválasztása csatoló kondenzátorral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kondenzátor váltakozó áramú ellenállása fordítottan arányos a frekvenciával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87044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8704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7046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8704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7048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C2580-2CE4-4BF4-B736-26A1278334D0}" type="slidenum">
              <a:rPr lang="hu-HU"/>
              <a:pPr>
                <a:defRPr/>
              </a:pPr>
              <a:t>86</a:t>
            </a:fld>
            <a:endParaRPr lang="hu-HU"/>
          </a:p>
        </p:txBody>
      </p:sp>
      <p:pic>
        <p:nvPicPr>
          <p:cNvPr id="87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0" y="2317750"/>
            <a:ext cx="535305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6863" y="2362200"/>
            <a:ext cx="16398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églalap 41"/>
          <p:cNvSpPr/>
          <p:nvPr/>
        </p:nvSpPr>
        <p:spPr>
          <a:xfrm>
            <a:off x="1727200" y="5118100"/>
            <a:ext cx="5289550" cy="1377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705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5050" y="5162550"/>
            <a:ext cx="16002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2188" y="5829300"/>
            <a:ext cx="1287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6450" y="5873750"/>
            <a:ext cx="11668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4350" y="4540250"/>
            <a:ext cx="1079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églalap 18"/>
          <p:cNvSpPr/>
          <p:nvPr/>
        </p:nvSpPr>
        <p:spPr>
          <a:xfrm>
            <a:off x="1727200" y="2362200"/>
            <a:ext cx="3378200" cy="248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3327400" y="2406650"/>
            <a:ext cx="1981200" cy="1022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296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153025"/>
            <a:ext cx="21209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60" name="Szövegdoboz 20"/>
          <p:cNvSpPr txBox="1">
            <a:spLocks noChangeArrowheads="1"/>
          </p:cNvSpPr>
          <p:nvPr/>
        </p:nvSpPr>
        <p:spPr bwMode="auto">
          <a:xfrm>
            <a:off x="7227888" y="6194425"/>
            <a:ext cx="1208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hlinkClick r:id="rId10" action="ppaction://hlinkfile"/>
              </a:rPr>
              <a:t>MC példa</a:t>
            </a:r>
            <a:endParaRPr lang="hu-HU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7513" y="1414463"/>
            <a:ext cx="8235950" cy="1081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Váltakozó áramú erősítő alapkapcsolások – </a:t>
            </a:r>
            <a:r>
              <a:rPr lang="hu-HU" sz="1800" dirty="0" err="1" smtClean="0">
                <a:solidFill>
                  <a:srgbClr val="FFFF99"/>
                </a:solidFill>
              </a:rPr>
              <a:t>neminvertáló</a:t>
            </a:r>
            <a:r>
              <a:rPr lang="hu-HU" sz="1800" dirty="0" smtClean="0">
                <a:solidFill>
                  <a:srgbClr val="FFFF99"/>
                </a:solidFill>
              </a:rPr>
              <a:t> - </a:t>
            </a:r>
            <a:r>
              <a:rPr lang="hu-HU" sz="1800" dirty="0" err="1" smtClean="0">
                <a:solidFill>
                  <a:srgbClr val="FFFF99"/>
                </a:solidFill>
              </a:rPr>
              <a:t>felüláteresztő</a:t>
            </a:r>
            <a:endParaRPr lang="hu-HU" sz="18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Egyenáramú jel leválasztása csatoló kondenzátorral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kondenzátor váltakozó áramú ellenállása fordítottan arányos a frekvenciával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600" dirty="0" smtClean="0">
                <a:solidFill>
                  <a:srgbClr val="FFFF99"/>
                </a:solidFill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 smtClean="0">
              <a:solidFill>
                <a:srgbClr val="FFFF99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1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</p:txBody>
      </p:sp>
      <p:sp>
        <p:nvSpPr>
          <p:cNvPr id="88068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8806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8070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8807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8072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8B99B-5844-4403-971F-81F204B25690}" type="slidenum">
              <a:rPr lang="hu-HU"/>
              <a:pPr>
                <a:defRPr/>
              </a:pPr>
              <a:t>87</a:t>
            </a:fld>
            <a:endParaRPr lang="hu-HU"/>
          </a:p>
        </p:txBody>
      </p:sp>
      <p:sp>
        <p:nvSpPr>
          <p:cNvPr id="42" name="Téglalap 41"/>
          <p:cNvSpPr/>
          <p:nvPr/>
        </p:nvSpPr>
        <p:spPr>
          <a:xfrm>
            <a:off x="1727200" y="5118100"/>
            <a:ext cx="5289550" cy="1377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8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200" y="2273300"/>
            <a:ext cx="53514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0550" y="4006850"/>
            <a:ext cx="1533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églalap 21"/>
          <p:cNvSpPr/>
          <p:nvPr/>
        </p:nvSpPr>
        <p:spPr>
          <a:xfrm>
            <a:off x="1771650" y="2406650"/>
            <a:ext cx="1555750" cy="1644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5861050" y="2540000"/>
            <a:ext cx="1155700" cy="142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5505450" y="2406650"/>
            <a:ext cx="1155700" cy="800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9450" y="5173663"/>
            <a:ext cx="23336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8350" y="5829300"/>
            <a:ext cx="12541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8650" y="5157788"/>
            <a:ext cx="22669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873750"/>
            <a:ext cx="10937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72100" y="4140200"/>
            <a:ext cx="12461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5" name="Szövegdoboz 20"/>
          <p:cNvSpPr txBox="1">
            <a:spLocks noChangeArrowheads="1"/>
          </p:cNvSpPr>
          <p:nvPr/>
        </p:nvSpPr>
        <p:spPr bwMode="auto">
          <a:xfrm>
            <a:off x="7227888" y="6194425"/>
            <a:ext cx="1208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hlinkClick r:id="rId10" action="ppaction://hlinkfile"/>
              </a:rPr>
              <a:t>MC példa</a:t>
            </a:r>
            <a:endParaRPr lang="hu-HU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7513" y="1414463"/>
            <a:ext cx="8235950" cy="1081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Váltakozó áramú erősítő alapkapcsolások – invertáló, sáváteresztő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Egyenáramú jel leválasztása csatoló kondenzátorral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/>
              <a:t>A kondenzátor váltakozó áramú ellenállása fordítottan arányos a frekvenciával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800" dirty="0" smtClean="0"/>
          </a:p>
        </p:txBody>
      </p:sp>
      <p:sp>
        <p:nvSpPr>
          <p:cNvPr id="89092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8909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9094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8909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9096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9E526-07EC-4269-A367-BD85DEE9C794}" type="slidenum">
              <a:rPr lang="hu-HU"/>
              <a:pPr>
                <a:defRPr/>
              </a:pPr>
              <a:t>88</a:t>
            </a:fld>
            <a:endParaRPr lang="hu-HU"/>
          </a:p>
        </p:txBody>
      </p:sp>
      <p:sp>
        <p:nvSpPr>
          <p:cNvPr id="42" name="Téglalap 41"/>
          <p:cNvSpPr/>
          <p:nvPr/>
        </p:nvSpPr>
        <p:spPr>
          <a:xfrm>
            <a:off x="6305550" y="2443163"/>
            <a:ext cx="2622550" cy="3200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9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2398713"/>
            <a:ext cx="533717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églalap 24"/>
          <p:cNvSpPr/>
          <p:nvPr/>
        </p:nvSpPr>
        <p:spPr>
          <a:xfrm>
            <a:off x="882650" y="3554413"/>
            <a:ext cx="1155700" cy="1644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4749800" y="3643313"/>
            <a:ext cx="1289050" cy="1644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7200" y="2736850"/>
            <a:ext cx="13668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5113" y="3554413"/>
            <a:ext cx="11398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8750" y="3603625"/>
            <a:ext cx="10271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4963" y="4683125"/>
            <a:ext cx="48736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6613" y="4654550"/>
            <a:ext cx="129381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églalap 28"/>
          <p:cNvSpPr/>
          <p:nvPr/>
        </p:nvSpPr>
        <p:spPr>
          <a:xfrm>
            <a:off x="2870200" y="2497138"/>
            <a:ext cx="1662113" cy="108108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1" name="Egyenes összekötő nyíllal 30"/>
          <p:cNvCxnSpPr/>
          <p:nvPr/>
        </p:nvCxnSpPr>
        <p:spPr>
          <a:xfrm>
            <a:off x="4619625" y="3228975"/>
            <a:ext cx="1884363" cy="6588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5081588"/>
            <a:ext cx="12541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8563" y="5054600"/>
            <a:ext cx="10937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95650" y="5086350"/>
            <a:ext cx="11858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4581525" y="2867025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FF3300"/>
                </a:solidFill>
              </a:rPr>
              <a:t>Z</a:t>
            </a:r>
            <a:r>
              <a:rPr lang="hu-HU" sz="1400" baseline="-25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89113" name="Szövegdoboz 26"/>
          <p:cNvSpPr txBox="1">
            <a:spLocks noChangeArrowheads="1"/>
          </p:cNvSpPr>
          <p:nvPr/>
        </p:nvSpPr>
        <p:spPr bwMode="auto">
          <a:xfrm>
            <a:off x="819150" y="5891213"/>
            <a:ext cx="1208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hlinkClick r:id="rId12" action="ppaction://hlinkfile"/>
              </a:rPr>
              <a:t>MC példa</a:t>
            </a:r>
            <a:endParaRPr lang="hu-HU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9" grpId="0" animBg="1"/>
      <p:bldP spid="8501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4754563" y="1820863"/>
            <a:ext cx="3944937" cy="4762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7513" y="1414463"/>
            <a:ext cx="8240712" cy="4127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Nemlineáris alkalmazás, komparátorok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Feszültségszintek összehasonlítása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Nagy nyílthurkú erősítés teszi alkalmassá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Negatív visszacsatolás nélkül használják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nemlineáris tartományban is működnek</a:t>
            </a:r>
          </a:p>
        </p:txBody>
      </p:sp>
      <p:sp>
        <p:nvSpPr>
          <p:cNvPr id="90117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901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0119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9012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0121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FBC30C3D-0C7A-49A0-B220-581A2333E6CF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89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90123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1839913"/>
            <a:ext cx="391636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4" name="Line 38"/>
          <p:cNvSpPr>
            <a:spLocks noChangeShapeType="1"/>
          </p:cNvSpPr>
          <p:nvPr/>
        </p:nvSpPr>
        <p:spPr bwMode="auto">
          <a:xfrm flipH="1">
            <a:off x="6192838" y="2425700"/>
            <a:ext cx="944562" cy="2609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0125" name="Line 39"/>
          <p:cNvSpPr>
            <a:spLocks noChangeShapeType="1"/>
          </p:cNvSpPr>
          <p:nvPr/>
        </p:nvSpPr>
        <p:spPr bwMode="auto">
          <a:xfrm flipH="1">
            <a:off x="5427663" y="5035550"/>
            <a:ext cx="7651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0126" name="Line 40"/>
          <p:cNvSpPr>
            <a:spLocks noChangeShapeType="1"/>
          </p:cNvSpPr>
          <p:nvPr/>
        </p:nvSpPr>
        <p:spPr bwMode="auto">
          <a:xfrm flipH="1">
            <a:off x="7137400" y="2425700"/>
            <a:ext cx="7651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0127" name="Szövegdoboz 63"/>
          <p:cNvSpPr txBox="1">
            <a:spLocks noChangeArrowheads="1"/>
          </p:cNvSpPr>
          <p:nvPr/>
        </p:nvSpPr>
        <p:spPr bwMode="auto">
          <a:xfrm>
            <a:off x="6102350" y="2290763"/>
            <a:ext cx="539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90128" name="Line 42"/>
          <p:cNvSpPr>
            <a:spLocks noChangeShapeType="1"/>
          </p:cNvSpPr>
          <p:nvPr/>
        </p:nvSpPr>
        <p:spPr bwMode="auto">
          <a:xfrm>
            <a:off x="6597650" y="2425700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0129" name="Line 43"/>
          <p:cNvSpPr>
            <a:spLocks noChangeShapeType="1"/>
          </p:cNvSpPr>
          <p:nvPr/>
        </p:nvSpPr>
        <p:spPr bwMode="auto">
          <a:xfrm>
            <a:off x="6192838" y="5035550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0130" name="Szövegdoboz 63"/>
          <p:cNvSpPr txBox="1">
            <a:spLocks noChangeArrowheads="1"/>
          </p:cNvSpPr>
          <p:nvPr/>
        </p:nvSpPr>
        <p:spPr bwMode="auto">
          <a:xfrm>
            <a:off x="6777038" y="4945063"/>
            <a:ext cx="539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90131" name="Szövegdoboz 63"/>
          <p:cNvSpPr txBox="1">
            <a:spLocks noChangeArrowheads="1"/>
          </p:cNvSpPr>
          <p:nvPr/>
        </p:nvSpPr>
        <p:spPr bwMode="auto">
          <a:xfrm>
            <a:off x="7046913" y="3146425"/>
            <a:ext cx="539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A</a:t>
            </a:r>
            <a:r>
              <a:rPr lang="hu-HU" sz="1200" baseline="-25000">
                <a:solidFill>
                  <a:srgbClr val="000000"/>
                </a:solidFill>
              </a:rPr>
              <a:t>u0</a:t>
            </a:r>
          </a:p>
        </p:txBody>
      </p:sp>
      <p:sp>
        <p:nvSpPr>
          <p:cNvPr id="90132" name="Arc 46"/>
          <p:cNvSpPr>
            <a:spLocks/>
          </p:cNvSpPr>
          <p:nvPr/>
        </p:nvSpPr>
        <p:spPr bwMode="auto">
          <a:xfrm flipV="1">
            <a:off x="6777038" y="3055938"/>
            <a:ext cx="314325" cy="406400"/>
          </a:xfrm>
          <a:custGeom>
            <a:avLst/>
            <a:gdLst>
              <a:gd name="T0" fmla="*/ 0 w 14079"/>
              <a:gd name="T1" fmla="*/ 0 h 21600"/>
              <a:gd name="T2" fmla="*/ 2147483647 w 14079"/>
              <a:gd name="T3" fmla="*/ 2147483647 h 21600"/>
              <a:gd name="T4" fmla="*/ 0 w 14079"/>
              <a:gd name="T5" fmla="*/ 2147483647 h 21600"/>
              <a:gd name="T6" fmla="*/ 0 60000 65536"/>
              <a:gd name="T7" fmla="*/ 0 60000 65536"/>
              <a:gd name="T8" fmla="*/ 0 60000 65536"/>
              <a:gd name="T9" fmla="*/ 0 w 14079"/>
              <a:gd name="T10" fmla="*/ 0 h 21600"/>
              <a:gd name="T11" fmla="*/ 14079 w 140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79" h="21600" fill="none" extrusionOk="0">
                <a:moveTo>
                  <a:pt x="-1" y="0"/>
                </a:moveTo>
                <a:cubicBezTo>
                  <a:pt x="5166" y="0"/>
                  <a:pt x="10161" y="1851"/>
                  <a:pt x="14079" y="5218"/>
                </a:cubicBezTo>
              </a:path>
              <a:path w="14079" h="21600" stroke="0" extrusionOk="0">
                <a:moveTo>
                  <a:pt x="-1" y="0"/>
                </a:moveTo>
                <a:cubicBezTo>
                  <a:pt x="5166" y="0"/>
                  <a:pt x="10161" y="1851"/>
                  <a:pt x="14079" y="521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0133" name="Szövegdoboz 63"/>
          <p:cNvSpPr txBox="1">
            <a:spLocks noChangeArrowheads="1"/>
          </p:cNvSpPr>
          <p:nvPr/>
        </p:nvSpPr>
        <p:spPr bwMode="auto">
          <a:xfrm>
            <a:off x="6777038" y="19304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</a:p>
        </p:txBody>
      </p:sp>
      <p:sp>
        <p:nvSpPr>
          <p:cNvPr id="90134" name="Szövegdoboz 63"/>
          <p:cNvSpPr txBox="1">
            <a:spLocks noChangeArrowheads="1"/>
          </p:cNvSpPr>
          <p:nvPr/>
        </p:nvSpPr>
        <p:spPr bwMode="auto">
          <a:xfrm>
            <a:off x="8081963" y="3821113"/>
            <a:ext cx="4953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1 </a:t>
            </a:r>
            <a:r>
              <a:rPr lang="hu-HU" sz="1200">
                <a:solidFill>
                  <a:srgbClr val="000000"/>
                </a:solidFill>
              </a:rPr>
              <a:t>- u</a:t>
            </a:r>
            <a:r>
              <a:rPr lang="hu-HU" sz="1200" baseline="-2500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190515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6950" y="5413375"/>
            <a:ext cx="57626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516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1800" y="5462588"/>
            <a:ext cx="2498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517" name="Picture 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8288" y="5773738"/>
            <a:ext cx="31718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518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5463" y="6062663"/>
            <a:ext cx="2309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églalap 29"/>
          <p:cNvSpPr/>
          <p:nvPr/>
        </p:nvSpPr>
        <p:spPr>
          <a:xfrm>
            <a:off x="7173913" y="2401888"/>
            <a:ext cx="896937" cy="2632075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6194425" y="2417763"/>
            <a:ext cx="979488" cy="261620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5226050" y="2425700"/>
            <a:ext cx="962025" cy="2600325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9" name="Téglalap 38"/>
          <p:cNvSpPr/>
          <p:nvPr/>
        </p:nvSpPr>
        <p:spPr>
          <a:xfrm>
            <a:off x="985838" y="1830388"/>
            <a:ext cx="3482975" cy="1349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6047" name="Picture 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39875" y="1836738"/>
            <a:ext cx="269716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48" name="Picture 5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63863" y="2774950"/>
            <a:ext cx="14509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90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90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9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2430463" y="5165725"/>
            <a:ext cx="5280025" cy="1258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1409700" y="2092325"/>
            <a:ext cx="4875213" cy="814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168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dirty="0" smtClean="0">
                <a:solidFill>
                  <a:srgbClr val="FFFF99"/>
                </a:solidFill>
              </a:rPr>
              <a:t>Komplex számok</a:t>
            </a:r>
          </a:p>
          <a:p>
            <a:pPr lvl="1" eaLnBrk="1" hangingPunct="1">
              <a:defRPr/>
            </a:pPr>
            <a:r>
              <a:rPr lang="hu-HU" sz="1600" dirty="0" smtClean="0"/>
              <a:t>Szinuszos jelek általános ábrázolása</a:t>
            </a:r>
          </a:p>
          <a:p>
            <a:pPr lvl="2" eaLnBrk="1" hangingPunct="1"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Feszültség-, áram-, teljesítmény, </a:t>
            </a:r>
            <a:r>
              <a:rPr lang="hu-HU" sz="1200" dirty="0" err="1" smtClean="0">
                <a:solidFill>
                  <a:srgbClr val="FFFF99"/>
                </a:solidFill>
              </a:rPr>
              <a:t>stb</a:t>
            </a:r>
            <a:r>
              <a:rPr lang="hu-HU" sz="1200" dirty="0" smtClean="0">
                <a:solidFill>
                  <a:srgbClr val="FFFF99"/>
                </a:solidFill>
              </a:rPr>
              <a:t>…</a:t>
            </a:r>
            <a:r>
              <a:rPr lang="hu-HU" sz="1200" dirty="0" err="1" smtClean="0">
                <a:solidFill>
                  <a:srgbClr val="FFFF99"/>
                </a:solidFill>
              </a:rPr>
              <a:t>-szinuszos</a:t>
            </a:r>
            <a:r>
              <a:rPr lang="hu-HU" sz="1200" dirty="0" smtClean="0">
                <a:solidFill>
                  <a:srgbClr val="FFFF99"/>
                </a:solidFill>
              </a:rPr>
              <a:t> jelek</a:t>
            </a:r>
          </a:p>
          <a:p>
            <a:pPr lvl="2" eaLnBrk="1" hangingPunct="1">
              <a:defRPr/>
            </a:pPr>
            <a:endParaRPr lang="hu-HU" sz="1200" dirty="0" smtClean="0"/>
          </a:p>
          <a:p>
            <a:pPr lvl="1" eaLnBrk="1" hangingPunct="1">
              <a:defRPr/>
            </a:pPr>
            <a:endParaRPr lang="hu-HU" sz="1600" dirty="0" smtClean="0"/>
          </a:p>
          <a:p>
            <a:pPr lvl="1" eaLnBrk="1" hangingPunct="1">
              <a:defRPr/>
            </a:pPr>
            <a:endParaRPr lang="hu-HU" sz="1600" dirty="0" smtClean="0"/>
          </a:p>
          <a:p>
            <a:pPr lvl="2" eaLnBrk="1" hangingPunct="1">
              <a:defRPr/>
            </a:pPr>
            <a:endParaRPr lang="hu-HU" sz="800" dirty="0" smtClean="0"/>
          </a:p>
          <a:p>
            <a:pPr lvl="2" eaLnBrk="1" hangingPunct="1">
              <a:defRPr/>
            </a:pPr>
            <a:r>
              <a:rPr lang="hu-HU" sz="1400" dirty="0" smtClean="0"/>
              <a:t>Adott frekvenciájú szinuszos jel két paraméterrel jellemezhető</a:t>
            </a:r>
          </a:p>
          <a:p>
            <a:pPr lvl="3" eaLnBrk="1" hangingPunct="1"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jel szinuszos és koszinuszos összetevőjének amplitúdójával: A, B </a:t>
            </a:r>
          </a:p>
          <a:p>
            <a:pPr lvl="3" eaLnBrk="1" hangingPunct="1"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jel amplitúdójával és fázisával: M, </a:t>
            </a:r>
            <a:r>
              <a:rPr lang="hu-HU" sz="1200" dirty="0" smtClean="0">
                <a:solidFill>
                  <a:srgbClr val="FFFF99"/>
                </a:solidFill>
                <a:latin typeface="Symbol" pitchFamily="18" charset="2"/>
              </a:rPr>
              <a:t>j</a:t>
            </a:r>
          </a:p>
          <a:p>
            <a:pPr lvl="2" eaLnBrk="1" hangingPunct="1">
              <a:defRPr/>
            </a:pPr>
            <a:r>
              <a:rPr lang="hu-HU" sz="1400" dirty="0" smtClean="0"/>
              <a:t>Nem egyenlőségről van szó, csak megfeleltetés, reprezentálás komplex számmal</a:t>
            </a:r>
          </a:p>
          <a:p>
            <a:pPr lvl="3" eaLnBrk="1" hangingPunct="1"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Csak adott frekvencián értelmezhető a megfeleltetés</a:t>
            </a:r>
          </a:p>
          <a:p>
            <a:pPr lvl="3" eaLnBrk="1" hangingPunct="1"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Pl. (1+1j)+(2+2j) = (3+3j) </a:t>
            </a:r>
          </a:p>
          <a:p>
            <a:pPr lvl="4" eaLnBrk="1" hangingPunct="1">
              <a:defRPr/>
            </a:pPr>
            <a:r>
              <a:rPr lang="hu-HU" sz="1100" dirty="0" smtClean="0"/>
              <a:t>Mindhárom komplex szám azonos frekvenciájú jeleket reprezentál</a:t>
            </a:r>
          </a:p>
          <a:p>
            <a:pPr lvl="4" eaLnBrk="1" hangingPunct="1">
              <a:defRPr/>
            </a:pPr>
            <a:r>
              <a:rPr lang="hu-HU" sz="1100" dirty="0" smtClean="0"/>
              <a:t>Csak amplitúdójuk és fázisuk más</a:t>
            </a:r>
          </a:p>
          <a:p>
            <a:pPr lvl="2" eaLnBrk="1" hangingPunct="1"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Az előjel váltás a komplex Fourier transzformáció definíciója miatt szokás (később)</a:t>
            </a:r>
          </a:p>
          <a:p>
            <a:pPr lvl="3" eaLnBrk="1" hangingPunct="1">
              <a:defRPr/>
            </a:pPr>
            <a:r>
              <a:rPr lang="hu-HU" sz="1200" dirty="0" err="1" smtClean="0"/>
              <a:t>Pl</a:t>
            </a:r>
            <a:r>
              <a:rPr lang="hu-HU" sz="1200" dirty="0" smtClean="0"/>
              <a:t>: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124200" y="6626225"/>
            <a:ext cx="2895600" cy="231775"/>
          </a:xfrm>
        </p:spPr>
        <p:txBody>
          <a:bodyPr/>
          <a:lstStyle/>
          <a:p>
            <a:pPr>
              <a:defRPr/>
            </a:pPr>
            <a:fld id="{047DB40F-0365-4C9D-8B94-0E75CC3FF541}" type="slidenum">
              <a:rPr lang="hu-HU"/>
              <a:pPr>
                <a:defRPr/>
              </a:pPr>
              <a:t>9</a:t>
            </a:fld>
            <a:endParaRPr lang="hu-HU" dirty="0"/>
          </a:p>
        </p:txBody>
      </p:sp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2557463"/>
            <a:ext cx="2009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663" y="2138363"/>
            <a:ext cx="2505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63" y="2603500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6613" y="2214563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5049838" y="1512888"/>
            <a:ext cx="37449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Komplex számmal (komplex amplitúdó)</a:t>
            </a:r>
          </a:p>
        </p:txBody>
      </p:sp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1438" y="2235200"/>
            <a:ext cx="638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6200" y="2571750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2700" y="5260975"/>
            <a:ext cx="1876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7063" y="5289550"/>
            <a:ext cx="3038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45000" y="5678488"/>
            <a:ext cx="257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8850" y="5899150"/>
            <a:ext cx="2305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 txBox="1">
            <a:spLocks noRot="1" noChangeArrowheads="1"/>
          </p:cNvSpPr>
          <p:nvPr/>
        </p:nvSpPr>
        <p:spPr bwMode="auto">
          <a:xfrm>
            <a:off x="417513" y="1414463"/>
            <a:ext cx="8240712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Nemlineáris alkalmazás, komparátorok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Feszültségszintek összehasonlítása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Nagy nyílthurkú erősítés teszi alkalmassá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Negatív visszacsatolás nélkül használják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nemlineáris tartományban is működnek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Elvárások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hu-HU" sz="1100" kern="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</a:t>
            </a: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legyen nagy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</a:t>
            </a:r>
            <a:r>
              <a:rPr lang="hu-HU" sz="11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</a:t>
            </a: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legyen nagy </a:t>
            </a: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hu-HU" sz="11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</a:t>
            </a: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erősítés)</a:t>
            </a: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KME</a:t>
            </a: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(CMRR) legyen nagy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100" kern="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off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hu-HU" sz="11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hu-HU" sz="1100" kern="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off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I</a:t>
            </a:r>
            <a:r>
              <a:rPr lang="hu-HU" sz="1100" kern="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hu-HU" sz="1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legyen kicsi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1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Nagy nyílt hurkú sávszélesség</a:t>
            </a:r>
          </a:p>
          <a:p>
            <a:pPr marL="1657350" lvl="3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Nem használunk </a:t>
            </a:r>
            <a:r>
              <a:rPr lang="hu-HU" sz="1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neg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</a:t>
            </a:r>
            <a:r>
              <a:rPr lang="hu-HU" sz="1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visszacsat</a:t>
            </a:r>
            <a:r>
              <a:rPr lang="hu-HU" sz="1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Gyakran logikai áramkörökhöz illeszkedő jelek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1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Gyors kapcsolási sebesség</a:t>
            </a:r>
          </a:p>
        </p:txBody>
      </p:sp>
      <p:sp>
        <p:nvSpPr>
          <p:cNvPr id="18" name="Téglalap 17"/>
          <p:cNvSpPr/>
          <p:nvPr/>
        </p:nvSpPr>
        <p:spPr>
          <a:xfrm>
            <a:off x="4754563" y="1820863"/>
            <a:ext cx="3944937" cy="4762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9114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1142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9114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1144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8195F814-25B0-4EC2-BBA0-A080FFCC1B3D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90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1839913"/>
            <a:ext cx="391636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6672263" y="2413000"/>
            <a:ext cx="1587" cy="262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5903913" y="5027613"/>
            <a:ext cx="7651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>
            <a:off x="6661150" y="2425700"/>
            <a:ext cx="7651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1150" name="Szövegdoboz 63"/>
          <p:cNvSpPr txBox="1">
            <a:spLocks noChangeArrowheads="1"/>
          </p:cNvSpPr>
          <p:nvPr/>
        </p:nvSpPr>
        <p:spPr bwMode="auto">
          <a:xfrm>
            <a:off x="6102350" y="2290763"/>
            <a:ext cx="539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91151" name="Szövegdoboz 63"/>
          <p:cNvSpPr txBox="1">
            <a:spLocks noChangeArrowheads="1"/>
          </p:cNvSpPr>
          <p:nvPr/>
        </p:nvSpPr>
        <p:spPr bwMode="auto">
          <a:xfrm>
            <a:off x="6777038" y="4945063"/>
            <a:ext cx="539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91152" name="Szövegdoboz 63"/>
          <p:cNvSpPr txBox="1">
            <a:spLocks noChangeArrowheads="1"/>
          </p:cNvSpPr>
          <p:nvPr/>
        </p:nvSpPr>
        <p:spPr bwMode="auto">
          <a:xfrm>
            <a:off x="6777038" y="19304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</a:p>
        </p:txBody>
      </p:sp>
      <p:sp>
        <p:nvSpPr>
          <p:cNvPr id="91153" name="Szövegdoboz 63"/>
          <p:cNvSpPr txBox="1">
            <a:spLocks noChangeArrowheads="1"/>
          </p:cNvSpPr>
          <p:nvPr/>
        </p:nvSpPr>
        <p:spPr bwMode="auto">
          <a:xfrm>
            <a:off x="8081963" y="3821113"/>
            <a:ext cx="4953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1 </a:t>
            </a:r>
            <a:r>
              <a:rPr lang="hu-HU" sz="1200">
                <a:solidFill>
                  <a:srgbClr val="000000"/>
                </a:solidFill>
              </a:rPr>
              <a:t>- u</a:t>
            </a:r>
            <a:r>
              <a:rPr lang="hu-HU" sz="1200" baseline="-2500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91154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8475" y="4246563"/>
            <a:ext cx="10874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4175" y="5424488"/>
            <a:ext cx="237966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églalap 20"/>
          <p:cNvSpPr/>
          <p:nvPr/>
        </p:nvSpPr>
        <p:spPr>
          <a:xfrm>
            <a:off x="985838" y="1830388"/>
            <a:ext cx="3482975" cy="1349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1157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875" y="1836738"/>
            <a:ext cx="269716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églalap 52"/>
          <p:cNvSpPr/>
          <p:nvPr/>
        </p:nvSpPr>
        <p:spPr>
          <a:xfrm>
            <a:off x="4754563" y="1820863"/>
            <a:ext cx="3944937" cy="4762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7513" y="1414463"/>
            <a:ext cx="8235950" cy="1081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Nemlineáris alkalmazás – </a:t>
            </a:r>
            <a:r>
              <a:rPr lang="hu-HU" sz="1800" dirty="0" err="1" smtClean="0">
                <a:solidFill>
                  <a:srgbClr val="FFFF99"/>
                </a:solidFill>
              </a:rPr>
              <a:t>neminvertáló</a:t>
            </a:r>
            <a:r>
              <a:rPr lang="hu-HU" sz="1800" dirty="0" smtClean="0">
                <a:solidFill>
                  <a:srgbClr val="FFFF99"/>
                </a:solidFill>
              </a:rPr>
              <a:t> komparátor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Az invertáló bemenetre </a:t>
            </a:r>
            <a:r>
              <a:rPr lang="hu-HU" sz="1200" dirty="0" err="1" smtClean="0">
                <a:solidFill>
                  <a:srgbClr val="FFFF99"/>
                </a:solidFill>
              </a:rPr>
              <a:t>U</a:t>
            </a:r>
            <a:r>
              <a:rPr lang="hu-HU" sz="1200" baseline="-25000" dirty="0" err="1" smtClean="0">
                <a:solidFill>
                  <a:srgbClr val="FFFF99"/>
                </a:solidFill>
              </a:rPr>
              <a:t>ref</a:t>
            </a:r>
            <a:r>
              <a:rPr lang="hu-HU" sz="1200" dirty="0" smtClean="0"/>
              <a:t> referencia feszültség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/>
              <a:t>A </a:t>
            </a:r>
            <a:r>
              <a:rPr lang="hu-HU" sz="1200" dirty="0" err="1" smtClean="0"/>
              <a:t>ME-t</a:t>
            </a:r>
            <a:r>
              <a:rPr lang="hu-HU" sz="1200" dirty="0" smtClean="0"/>
              <a:t> </a:t>
            </a:r>
            <a:r>
              <a:rPr lang="hu-HU" sz="1200" dirty="0" err="1" smtClean="0"/>
              <a:t>a</a:t>
            </a:r>
            <a:r>
              <a:rPr lang="hu-HU" sz="1200" dirty="0" smtClean="0"/>
              <a:t> </a:t>
            </a:r>
            <a:r>
              <a:rPr lang="hu-HU" sz="1200" dirty="0" err="1" smtClean="0"/>
              <a:t>neminvertáló</a:t>
            </a:r>
            <a:r>
              <a:rPr lang="hu-HU" sz="1200" dirty="0" smtClean="0"/>
              <a:t> bemenetén vezéreljük</a:t>
            </a:r>
          </a:p>
        </p:txBody>
      </p:sp>
      <p:sp>
        <p:nvSpPr>
          <p:cNvPr id="92165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921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2167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9216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2169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80D1E507-B2CE-4A5A-B3AE-09366B8BF65A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91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9217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1839913"/>
            <a:ext cx="391636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15" name="Line 11"/>
          <p:cNvSpPr>
            <a:spLocks noChangeShapeType="1"/>
          </p:cNvSpPr>
          <p:nvPr/>
        </p:nvSpPr>
        <p:spPr bwMode="auto">
          <a:xfrm>
            <a:off x="7191375" y="2413000"/>
            <a:ext cx="1588" cy="262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0716" name="Line 12"/>
          <p:cNvSpPr>
            <a:spLocks noChangeShapeType="1"/>
          </p:cNvSpPr>
          <p:nvPr/>
        </p:nvSpPr>
        <p:spPr bwMode="auto">
          <a:xfrm flipH="1">
            <a:off x="5813425" y="5027613"/>
            <a:ext cx="13747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0717" name="Line 13"/>
          <p:cNvSpPr>
            <a:spLocks noChangeShapeType="1"/>
          </p:cNvSpPr>
          <p:nvPr/>
        </p:nvSpPr>
        <p:spPr bwMode="auto">
          <a:xfrm flipH="1">
            <a:off x="7180263" y="2425700"/>
            <a:ext cx="7651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4" name="Szövegdoboz 63"/>
          <p:cNvSpPr txBox="1">
            <a:spLocks noChangeArrowheads="1"/>
          </p:cNvSpPr>
          <p:nvPr/>
        </p:nvSpPr>
        <p:spPr bwMode="auto">
          <a:xfrm>
            <a:off x="6145213" y="2309813"/>
            <a:ext cx="539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2" name="Szövegdoboz 63"/>
          <p:cNvSpPr txBox="1">
            <a:spLocks noChangeArrowheads="1"/>
          </p:cNvSpPr>
          <p:nvPr/>
        </p:nvSpPr>
        <p:spPr bwMode="auto">
          <a:xfrm>
            <a:off x="5372100" y="4921250"/>
            <a:ext cx="4302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3" name="Szövegdoboz 63"/>
          <p:cNvSpPr txBox="1">
            <a:spLocks noChangeArrowheads="1"/>
          </p:cNvSpPr>
          <p:nvPr/>
        </p:nvSpPr>
        <p:spPr bwMode="auto">
          <a:xfrm>
            <a:off x="6777038" y="19304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</a:p>
        </p:txBody>
      </p:sp>
      <p:sp>
        <p:nvSpPr>
          <p:cNvPr id="4" name="Szövegdoboz 63"/>
          <p:cNvSpPr txBox="1">
            <a:spLocks noChangeArrowheads="1"/>
          </p:cNvSpPr>
          <p:nvPr/>
        </p:nvSpPr>
        <p:spPr bwMode="auto">
          <a:xfrm>
            <a:off x="8235950" y="3806825"/>
            <a:ext cx="495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be</a:t>
            </a:r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>
            <a:off x="6640513" y="2425700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" name="Szövegdoboz 63"/>
          <p:cNvSpPr txBox="1">
            <a:spLocks noChangeArrowheads="1"/>
          </p:cNvSpPr>
          <p:nvPr/>
        </p:nvSpPr>
        <p:spPr bwMode="auto">
          <a:xfrm>
            <a:off x="7237413" y="3814763"/>
            <a:ext cx="3159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ref</a:t>
            </a:r>
          </a:p>
        </p:txBody>
      </p:sp>
      <p:sp>
        <p:nvSpPr>
          <p:cNvPr id="20" name="Téglalap 19"/>
          <p:cNvSpPr/>
          <p:nvPr/>
        </p:nvSpPr>
        <p:spPr>
          <a:xfrm>
            <a:off x="985838" y="1830388"/>
            <a:ext cx="3482975" cy="1349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523875" y="4229100"/>
            <a:ext cx="4581525" cy="2203450"/>
          </a:xfrm>
          <a:prstGeom prst="rect">
            <a:avLst/>
          </a:prstGeom>
          <a:solidFill>
            <a:schemeClr val="tx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0072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450" y="4851400"/>
            <a:ext cx="3784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Egyenes összekötő nyíllal 26"/>
          <p:cNvCxnSpPr/>
          <p:nvPr/>
        </p:nvCxnSpPr>
        <p:spPr>
          <a:xfrm rot="5400000" flipH="1" flipV="1">
            <a:off x="149226" y="5362575"/>
            <a:ext cx="1909762" cy="1587"/>
          </a:xfrm>
          <a:prstGeom prst="straightConnector1">
            <a:avLst/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971550" y="5472113"/>
            <a:ext cx="4000500" cy="1587"/>
          </a:xfrm>
          <a:prstGeom prst="straightConnector1">
            <a:avLst/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63"/>
          <p:cNvSpPr txBox="1">
            <a:spLocks noChangeArrowheads="1"/>
          </p:cNvSpPr>
          <p:nvPr/>
        </p:nvSpPr>
        <p:spPr bwMode="auto">
          <a:xfrm>
            <a:off x="2251075" y="5156200"/>
            <a:ext cx="315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FF"/>
                </a:solidFill>
              </a:rPr>
              <a:t>u</a:t>
            </a:r>
            <a:r>
              <a:rPr lang="hu-HU" sz="1200" baseline="-25000">
                <a:solidFill>
                  <a:srgbClr val="0000FF"/>
                </a:solidFill>
              </a:rPr>
              <a:t>be</a:t>
            </a:r>
          </a:p>
        </p:txBody>
      </p:sp>
      <p:sp>
        <p:nvSpPr>
          <p:cNvPr id="35" name="Szövegdoboz 63"/>
          <p:cNvSpPr txBox="1">
            <a:spLocks noChangeArrowheads="1"/>
          </p:cNvSpPr>
          <p:nvPr/>
        </p:nvSpPr>
        <p:spPr bwMode="auto">
          <a:xfrm>
            <a:off x="749300" y="4940300"/>
            <a:ext cx="3159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ref</a:t>
            </a:r>
          </a:p>
        </p:txBody>
      </p:sp>
      <p:cxnSp>
        <p:nvCxnSpPr>
          <p:cNvPr id="36" name="Egyenes összekötő nyíllal 35"/>
          <p:cNvCxnSpPr/>
          <p:nvPr/>
        </p:nvCxnSpPr>
        <p:spPr>
          <a:xfrm>
            <a:off x="1060450" y="5072063"/>
            <a:ext cx="3779838" cy="1587"/>
          </a:xfrm>
          <a:prstGeom prst="straightConnector1">
            <a:avLst/>
          </a:prstGeom>
          <a:ln w="6350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1406525" y="4718050"/>
            <a:ext cx="1588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2038350" y="4718050"/>
            <a:ext cx="1588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cxnSp>
        <p:nvCxnSpPr>
          <p:cNvPr id="42" name="Egyenes összekötő nyíllal 41"/>
          <p:cNvCxnSpPr/>
          <p:nvPr/>
        </p:nvCxnSpPr>
        <p:spPr>
          <a:xfrm>
            <a:off x="1055688" y="4719638"/>
            <a:ext cx="3779837" cy="1587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13"/>
          <p:cNvSpPr>
            <a:spLocks noChangeShapeType="1"/>
          </p:cNvSpPr>
          <p:nvPr/>
        </p:nvSpPr>
        <p:spPr bwMode="auto">
          <a:xfrm flipH="1">
            <a:off x="3894138" y="4718050"/>
            <a:ext cx="6477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cxnSp>
        <p:nvCxnSpPr>
          <p:cNvPr id="43" name="Egyenes összekötő nyíllal 42"/>
          <p:cNvCxnSpPr/>
          <p:nvPr/>
        </p:nvCxnSpPr>
        <p:spPr>
          <a:xfrm>
            <a:off x="1060450" y="6186488"/>
            <a:ext cx="3779838" cy="1587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övegdoboz 63"/>
          <p:cNvSpPr txBox="1">
            <a:spLocks noChangeArrowheads="1"/>
          </p:cNvSpPr>
          <p:nvPr/>
        </p:nvSpPr>
        <p:spPr bwMode="auto">
          <a:xfrm>
            <a:off x="671513" y="6078538"/>
            <a:ext cx="4302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ki</a:t>
            </a:r>
            <a:r>
              <a:rPr lang="hu-HU" sz="1100">
                <a:solidFill>
                  <a:srgbClr val="000000"/>
                </a:solidFill>
              </a:rPr>
              <a:t> </a:t>
            </a:r>
            <a:r>
              <a:rPr lang="hu-HU" sz="11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45" name="Szövegdoboz 63"/>
          <p:cNvSpPr txBox="1">
            <a:spLocks noChangeArrowheads="1"/>
          </p:cNvSpPr>
          <p:nvPr/>
        </p:nvSpPr>
        <p:spPr bwMode="auto">
          <a:xfrm>
            <a:off x="638175" y="4625975"/>
            <a:ext cx="4302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ki</a:t>
            </a:r>
            <a:r>
              <a:rPr lang="hu-HU" sz="1100">
                <a:solidFill>
                  <a:srgbClr val="000000"/>
                </a:solidFill>
              </a:rPr>
              <a:t> </a:t>
            </a:r>
            <a:r>
              <a:rPr lang="hu-HU" sz="11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>
            <a:off x="4529138" y="4718050"/>
            <a:ext cx="1587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3895725" y="4713288"/>
            <a:ext cx="1588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 flipH="1">
            <a:off x="2055813" y="6192838"/>
            <a:ext cx="18351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H="1">
            <a:off x="1114425" y="6184900"/>
            <a:ext cx="288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 flipH="1">
            <a:off x="4529138" y="6189663"/>
            <a:ext cx="288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3" name="Szövegdoboz 63"/>
          <p:cNvSpPr txBox="1">
            <a:spLocks noChangeArrowheads="1"/>
          </p:cNvSpPr>
          <p:nvPr/>
        </p:nvSpPr>
        <p:spPr bwMode="auto">
          <a:xfrm>
            <a:off x="1630363" y="4495800"/>
            <a:ext cx="3159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FF0000"/>
                </a:solidFill>
              </a:rPr>
              <a:t>u</a:t>
            </a:r>
            <a:r>
              <a:rPr lang="hu-HU" sz="1200" baseline="-25000">
                <a:solidFill>
                  <a:srgbClr val="FF0000"/>
                </a:solidFill>
              </a:rPr>
              <a:t>ki</a:t>
            </a: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 flipH="1">
            <a:off x="1400175" y="4718050"/>
            <a:ext cx="6477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92203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5425" y="1862138"/>
            <a:ext cx="25939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Szövegdoboz 63"/>
          <p:cNvSpPr txBox="1">
            <a:spLocks noChangeArrowheads="1"/>
          </p:cNvSpPr>
          <p:nvPr/>
        </p:nvSpPr>
        <p:spPr bwMode="auto">
          <a:xfrm>
            <a:off x="4899025" y="5524500"/>
            <a:ext cx="242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t</a:t>
            </a:r>
            <a:endParaRPr lang="hu-HU" sz="1200" baseline="-25000">
              <a:solidFill>
                <a:srgbClr val="000000"/>
              </a:solidFill>
            </a:endParaRPr>
          </a:p>
        </p:txBody>
      </p:sp>
      <p:pic>
        <p:nvPicPr>
          <p:cNvPr id="200727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9113" y="5345113"/>
            <a:ext cx="2606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6" name="Szövegdoboz 47"/>
          <p:cNvSpPr txBox="1">
            <a:spLocks noChangeArrowheads="1"/>
          </p:cNvSpPr>
          <p:nvPr/>
        </p:nvSpPr>
        <p:spPr bwMode="auto">
          <a:xfrm>
            <a:off x="1239838" y="3816350"/>
            <a:ext cx="1209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hlinkClick r:id="rId7" action="ppaction://hlinkfile"/>
              </a:rPr>
              <a:t>MC példa</a:t>
            </a:r>
            <a:endParaRPr lang="hu-HU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00715" grpId="0" animBg="1"/>
      <p:bldP spid="200716" grpId="0" animBg="1"/>
      <p:bldP spid="200717" grpId="0" animBg="1"/>
      <p:bldP spid="64" grpId="0"/>
      <p:bldP spid="2" grpId="0"/>
      <p:bldP spid="3" grpId="0"/>
      <p:bldP spid="4" grpId="0"/>
      <p:bldP spid="200722" grpId="0" animBg="1"/>
      <p:bldP spid="5" grpId="0"/>
      <p:bldP spid="22" grpId="0" animBg="1"/>
      <p:bldP spid="34" grpId="0"/>
      <p:bldP spid="35" grpId="0"/>
      <p:bldP spid="37" grpId="0" animBg="1"/>
      <p:bldP spid="39" grpId="0" animBg="1"/>
      <p:bldP spid="40" grpId="0" animBg="1"/>
      <p:bldP spid="44" grpId="0"/>
      <p:bldP spid="45" grpId="0"/>
      <p:bldP spid="46" grpId="0" animBg="1"/>
      <p:bldP spid="47" grpId="0" animBg="1"/>
      <p:bldP spid="49" grpId="0" animBg="1"/>
      <p:bldP spid="50" grpId="0" animBg="1"/>
      <p:bldP spid="51" grpId="0" animBg="1"/>
      <p:bldP spid="33" grpId="0"/>
      <p:bldP spid="38" grpId="0" animBg="1"/>
      <p:bldP spid="5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églalap 45"/>
          <p:cNvSpPr/>
          <p:nvPr/>
        </p:nvSpPr>
        <p:spPr>
          <a:xfrm>
            <a:off x="4754563" y="1820863"/>
            <a:ext cx="3944937" cy="4762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" name="Rectangle 3"/>
          <p:cNvSpPr txBox="1">
            <a:spLocks noRot="1" noChangeArrowheads="1"/>
          </p:cNvSpPr>
          <p:nvPr/>
        </p:nvSpPr>
        <p:spPr bwMode="auto">
          <a:xfrm>
            <a:off x="417513" y="1414463"/>
            <a:ext cx="82359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Nemlineáris alkalmazás – invertáló komparátor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neminvertáló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bemenetre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2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ref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feszültség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ME-t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az invertáló bemenetén vezéreljük</a:t>
            </a:r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93189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931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3191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931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3193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10BF8542-BA57-45DA-922C-364086757E6B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92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9319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1839913"/>
            <a:ext cx="391636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6" name="Line 11"/>
          <p:cNvSpPr>
            <a:spLocks noChangeShapeType="1"/>
          </p:cNvSpPr>
          <p:nvPr/>
        </p:nvSpPr>
        <p:spPr bwMode="auto">
          <a:xfrm>
            <a:off x="7191375" y="2413000"/>
            <a:ext cx="1588" cy="262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3197" name="Line 12"/>
          <p:cNvSpPr>
            <a:spLocks noChangeShapeType="1"/>
          </p:cNvSpPr>
          <p:nvPr/>
        </p:nvSpPr>
        <p:spPr bwMode="auto">
          <a:xfrm flipH="1">
            <a:off x="5418138" y="2427288"/>
            <a:ext cx="17653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3198" name="Line 13"/>
          <p:cNvSpPr>
            <a:spLocks noChangeShapeType="1"/>
          </p:cNvSpPr>
          <p:nvPr/>
        </p:nvSpPr>
        <p:spPr bwMode="auto">
          <a:xfrm flipH="1">
            <a:off x="7185025" y="5026025"/>
            <a:ext cx="7651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3199" name="Szövegdoboz 63"/>
          <p:cNvSpPr txBox="1">
            <a:spLocks noChangeArrowheads="1"/>
          </p:cNvSpPr>
          <p:nvPr/>
        </p:nvSpPr>
        <p:spPr bwMode="auto">
          <a:xfrm>
            <a:off x="7302500" y="2338388"/>
            <a:ext cx="539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93200" name="Szövegdoboz 63"/>
          <p:cNvSpPr txBox="1">
            <a:spLocks noChangeArrowheads="1"/>
          </p:cNvSpPr>
          <p:nvPr/>
        </p:nvSpPr>
        <p:spPr bwMode="auto">
          <a:xfrm>
            <a:off x="6153150" y="4916488"/>
            <a:ext cx="430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93201" name="Szövegdoboz 63"/>
          <p:cNvSpPr txBox="1">
            <a:spLocks noChangeArrowheads="1"/>
          </p:cNvSpPr>
          <p:nvPr/>
        </p:nvSpPr>
        <p:spPr bwMode="auto">
          <a:xfrm>
            <a:off x="6777038" y="19304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6645275" y="5026025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3203" name="Szövegdoboz 63"/>
          <p:cNvSpPr txBox="1">
            <a:spLocks noChangeArrowheads="1"/>
          </p:cNvSpPr>
          <p:nvPr/>
        </p:nvSpPr>
        <p:spPr bwMode="auto">
          <a:xfrm>
            <a:off x="7237413" y="3814763"/>
            <a:ext cx="3159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ref</a:t>
            </a:r>
          </a:p>
        </p:txBody>
      </p:sp>
      <p:sp>
        <p:nvSpPr>
          <p:cNvPr id="20" name="Téglalap 19"/>
          <p:cNvSpPr/>
          <p:nvPr/>
        </p:nvSpPr>
        <p:spPr>
          <a:xfrm>
            <a:off x="985838" y="1830388"/>
            <a:ext cx="3482975" cy="1349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523875" y="4229100"/>
            <a:ext cx="4581525" cy="2203450"/>
          </a:xfrm>
          <a:prstGeom prst="rect">
            <a:avLst/>
          </a:prstGeom>
          <a:solidFill>
            <a:schemeClr val="tx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450" y="4851400"/>
            <a:ext cx="3784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Egyenes összekötő nyíllal 24"/>
          <p:cNvCxnSpPr/>
          <p:nvPr/>
        </p:nvCxnSpPr>
        <p:spPr>
          <a:xfrm rot="5400000" flipH="1" flipV="1">
            <a:off x="149226" y="5362575"/>
            <a:ext cx="1909762" cy="1587"/>
          </a:xfrm>
          <a:prstGeom prst="straightConnector1">
            <a:avLst/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971550" y="5472113"/>
            <a:ext cx="4000500" cy="1587"/>
          </a:xfrm>
          <a:prstGeom prst="straightConnector1">
            <a:avLst/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63"/>
          <p:cNvSpPr txBox="1">
            <a:spLocks noChangeArrowheads="1"/>
          </p:cNvSpPr>
          <p:nvPr/>
        </p:nvSpPr>
        <p:spPr bwMode="auto">
          <a:xfrm>
            <a:off x="2251075" y="5156200"/>
            <a:ext cx="315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FF"/>
                </a:solidFill>
              </a:rPr>
              <a:t>u</a:t>
            </a:r>
            <a:r>
              <a:rPr lang="hu-HU" sz="1200" baseline="-25000">
                <a:solidFill>
                  <a:srgbClr val="0000FF"/>
                </a:solidFill>
              </a:rPr>
              <a:t>be</a:t>
            </a:r>
          </a:p>
        </p:txBody>
      </p:sp>
      <p:sp>
        <p:nvSpPr>
          <p:cNvPr id="28" name="Szövegdoboz 63"/>
          <p:cNvSpPr txBox="1">
            <a:spLocks noChangeArrowheads="1"/>
          </p:cNvSpPr>
          <p:nvPr/>
        </p:nvSpPr>
        <p:spPr bwMode="auto">
          <a:xfrm>
            <a:off x="749300" y="4940300"/>
            <a:ext cx="3159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ref</a:t>
            </a:r>
          </a:p>
        </p:txBody>
      </p:sp>
      <p:cxnSp>
        <p:nvCxnSpPr>
          <p:cNvPr id="29" name="Egyenes összekötő nyíllal 28"/>
          <p:cNvCxnSpPr/>
          <p:nvPr/>
        </p:nvCxnSpPr>
        <p:spPr>
          <a:xfrm>
            <a:off x="1060450" y="5072063"/>
            <a:ext cx="3779838" cy="1587"/>
          </a:xfrm>
          <a:prstGeom prst="straightConnector1">
            <a:avLst/>
          </a:prstGeom>
          <a:ln w="6350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1406525" y="4718050"/>
            <a:ext cx="1588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2038350" y="4718050"/>
            <a:ext cx="1588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cxnSp>
        <p:nvCxnSpPr>
          <p:cNvPr id="32" name="Egyenes összekötő nyíllal 31"/>
          <p:cNvCxnSpPr/>
          <p:nvPr/>
        </p:nvCxnSpPr>
        <p:spPr>
          <a:xfrm>
            <a:off x="1055688" y="4719638"/>
            <a:ext cx="3779837" cy="1587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ne 13"/>
          <p:cNvSpPr>
            <a:spLocks noChangeShapeType="1"/>
          </p:cNvSpPr>
          <p:nvPr/>
        </p:nvSpPr>
        <p:spPr bwMode="auto">
          <a:xfrm flipH="1">
            <a:off x="3889375" y="6183313"/>
            <a:ext cx="6477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cxnSp>
        <p:nvCxnSpPr>
          <p:cNvPr id="34" name="Egyenes összekötő nyíllal 33"/>
          <p:cNvCxnSpPr/>
          <p:nvPr/>
        </p:nvCxnSpPr>
        <p:spPr>
          <a:xfrm>
            <a:off x="1060450" y="6186488"/>
            <a:ext cx="3779838" cy="1587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zövegdoboz 63"/>
          <p:cNvSpPr txBox="1">
            <a:spLocks noChangeArrowheads="1"/>
          </p:cNvSpPr>
          <p:nvPr/>
        </p:nvSpPr>
        <p:spPr bwMode="auto">
          <a:xfrm>
            <a:off x="671513" y="6078538"/>
            <a:ext cx="4302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ki</a:t>
            </a:r>
            <a:r>
              <a:rPr lang="hu-HU" sz="1100">
                <a:solidFill>
                  <a:srgbClr val="000000"/>
                </a:solidFill>
              </a:rPr>
              <a:t> </a:t>
            </a:r>
            <a:r>
              <a:rPr lang="hu-HU" sz="11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36" name="Szövegdoboz 63"/>
          <p:cNvSpPr txBox="1">
            <a:spLocks noChangeArrowheads="1"/>
          </p:cNvSpPr>
          <p:nvPr/>
        </p:nvSpPr>
        <p:spPr bwMode="auto">
          <a:xfrm>
            <a:off x="638175" y="4625975"/>
            <a:ext cx="4302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ki</a:t>
            </a:r>
            <a:r>
              <a:rPr lang="hu-HU" sz="1100">
                <a:solidFill>
                  <a:srgbClr val="000000"/>
                </a:solidFill>
              </a:rPr>
              <a:t> </a:t>
            </a:r>
            <a:r>
              <a:rPr lang="hu-HU" sz="11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4529138" y="4718050"/>
            <a:ext cx="1587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3895725" y="4713288"/>
            <a:ext cx="1588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>
            <a:off x="2051050" y="4719638"/>
            <a:ext cx="183673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flipH="1">
            <a:off x="1109663" y="4719638"/>
            <a:ext cx="288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 flipH="1">
            <a:off x="4541838" y="4724400"/>
            <a:ext cx="28733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" name="Szövegdoboz 63"/>
          <p:cNvSpPr txBox="1">
            <a:spLocks noChangeArrowheads="1"/>
          </p:cNvSpPr>
          <p:nvPr/>
        </p:nvSpPr>
        <p:spPr bwMode="auto">
          <a:xfrm>
            <a:off x="1563688" y="5943600"/>
            <a:ext cx="3159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FF0000"/>
                </a:solidFill>
              </a:rPr>
              <a:t>u</a:t>
            </a:r>
            <a:r>
              <a:rPr lang="hu-HU" sz="1200" baseline="-25000">
                <a:solidFill>
                  <a:srgbClr val="FF0000"/>
                </a:solidFill>
              </a:rPr>
              <a:t>ki</a:t>
            </a: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flipH="1">
            <a:off x="1404938" y="6186488"/>
            <a:ext cx="6477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5" name="Szövegdoboz 63"/>
          <p:cNvSpPr txBox="1">
            <a:spLocks noChangeArrowheads="1"/>
          </p:cNvSpPr>
          <p:nvPr/>
        </p:nvSpPr>
        <p:spPr bwMode="auto">
          <a:xfrm>
            <a:off x="4899025" y="5524500"/>
            <a:ext cx="242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t</a:t>
            </a:r>
            <a:endParaRPr lang="hu-HU" sz="1200" baseline="-25000">
              <a:solidFill>
                <a:srgbClr val="000000"/>
              </a:solidFill>
            </a:endParaRPr>
          </a:p>
        </p:txBody>
      </p:sp>
      <p:pic>
        <p:nvPicPr>
          <p:cNvPr id="93227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5425" y="1916113"/>
            <a:ext cx="269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8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7225" y="5334000"/>
            <a:ext cx="2587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29" name="Szövegdoboz 46"/>
          <p:cNvSpPr txBox="1">
            <a:spLocks noChangeArrowheads="1"/>
          </p:cNvSpPr>
          <p:nvPr/>
        </p:nvSpPr>
        <p:spPr bwMode="auto">
          <a:xfrm>
            <a:off x="1239838" y="3816350"/>
            <a:ext cx="1209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hlinkClick r:id="rId7" action="ppaction://hlinkfile"/>
              </a:rPr>
              <a:t>MC példa</a:t>
            </a:r>
            <a:endParaRPr lang="hu-HU" sz="1400"/>
          </a:p>
        </p:txBody>
      </p:sp>
      <p:sp>
        <p:nvSpPr>
          <p:cNvPr id="93230" name="Szövegdoboz 63"/>
          <p:cNvSpPr txBox="1">
            <a:spLocks noChangeArrowheads="1"/>
          </p:cNvSpPr>
          <p:nvPr/>
        </p:nvSpPr>
        <p:spPr bwMode="auto">
          <a:xfrm>
            <a:off x="8220075" y="3821113"/>
            <a:ext cx="495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be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  <p:bldP spid="28" grpId="0"/>
      <p:bldP spid="30" grpId="0" animBg="1"/>
      <p:bldP spid="31" grpId="0" animBg="1"/>
      <p:bldP spid="33" grpId="0" animBg="1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2" grpId="0" animBg="1"/>
      <p:bldP spid="43" grpId="0"/>
      <p:bldP spid="44" grpId="0" animBg="1"/>
      <p:bldP spid="4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églalap 45"/>
          <p:cNvSpPr/>
          <p:nvPr/>
        </p:nvSpPr>
        <p:spPr>
          <a:xfrm>
            <a:off x="4754563" y="1820863"/>
            <a:ext cx="3944937" cy="4762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" name="Rectangle 3"/>
          <p:cNvSpPr txBox="1">
            <a:spLocks noRot="1" noChangeArrowheads="1"/>
          </p:cNvSpPr>
          <p:nvPr/>
        </p:nvSpPr>
        <p:spPr bwMode="auto">
          <a:xfrm>
            <a:off x="417513" y="1414463"/>
            <a:ext cx="82359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hu-HU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Nemlineáris alkalmazás – invertáló komparátor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hu-HU" sz="1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Az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neminvertáló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bemenetre </a:t>
            </a:r>
            <a:r>
              <a:rPr lang="hu-HU" sz="12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hu-HU" sz="1200" kern="0" baseline="-25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ref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feszültség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</a:t>
            </a:r>
            <a:r>
              <a:rPr lang="hu-HU" sz="1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ME-t</a:t>
            </a:r>
            <a:r>
              <a:rPr lang="hu-HU" sz="1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az invertáló bemenetén vezéreljük</a:t>
            </a:r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94213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942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421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9421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4217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79A50C19-63CE-4099-9F4A-4D970547F17B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93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9421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1839913"/>
            <a:ext cx="391636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0" name="Line 11"/>
          <p:cNvSpPr>
            <a:spLocks noChangeShapeType="1"/>
          </p:cNvSpPr>
          <p:nvPr/>
        </p:nvSpPr>
        <p:spPr bwMode="auto">
          <a:xfrm>
            <a:off x="7191375" y="2413000"/>
            <a:ext cx="1588" cy="262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4221" name="Line 12"/>
          <p:cNvSpPr>
            <a:spLocks noChangeShapeType="1"/>
          </p:cNvSpPr>
          <p:nvPr/>
        </p:nvSpPr>
        <p:spPr bwMode="auto">
          <a:xfrm flipH="1">
            <a:off x="5418138" y="2427288"/>
            <a:ext cx="17653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4222" name="Line 13"/>
          <p:cNvSpPr>
            <a:spLocks noChangeShapeType="1"/>
          </p:cNvSpPr>
          <p:nvPr/>
        </p:nvSpPr>
        <p:spPr bwMode="auto">
          <a:xfrm flipH="1">
            <a:off x="7185025" y="5026025"/>
            <a:ext cx="7651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4223" name="Szövegdoboz 63"/>
          <p:cNvSpPr txBox="1">
            <a:spLocks noChangeArrowheads="1"/>
          </p:cNvSpPr>
          <p:nvPr/>
        </p:nvSpPr>
        <p:spPr bwMode="auto">
          <a:xfrm>
            <a:off x="7302500" y="2338388"/>
            <a:ext cx="539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94224" name="Szövegdoboz 63"/>
          <p:cNvSpPr txBox="1">
            <a:spLocks noChangeArrowheads="1"/>
          </p:cNvSpPr>
          <p:nvPr/>
        </p:nvSpPr>
        <p:spPr bwMode="auto">
          <a:xfrm>
            <a:off x="6153150" y="4916488"/>
            <a:ext cx="430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94225" name="Szövegdoboz 63"/>
          <p:cNvSpPr txBox="1">
            <a:spLocks noChangeArrowheads="1"/>
          </p:cNvSpPr>
          <p:nvPr/>
        </p:nvSpPr>
        <p:spPr bwMode="auto">
          <a:xfrm>
            <a:off x="6777038" y="19304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6645275" y="5026025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4227" name="Szövegdoboz 63"/>
          <p:cNvSpPr txBox="1">
            <a:spLocks noChangeArrowheads="1"/>
          </p:cNvSpPr>
          <p:nvPr/>
        </p:nvSpPr>
        <p:spPr bwMode="auto">
          <a:xfrm>
            <a:off x="7237413" y="3814763"/>
            <a:ext cx="3159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ref</a:t>
            </a:r>
          </a:p>
        </p:txBody>
      </p:sp>
      <p:sp>
        <p:nvSpPr>
          <p:cNvPr id="20" name="Téglalap 19"/>
          <p:cNvSpPr/>
          <p:nvPr/>
        </p:nvSpPr>
        <p:spPr>
          <a:xfrm>
            <a:off x="985838" y="1830388"/>
            <a:ext cx="3482975" cy="1349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523875" y="4229100"/>
            <a:ext cx="4581525" cy="2203450"/>
          </a:xfrm>
          <a:prstGeom prst="rect">
            <a:avLst/>
          </a:prstGeom>
          <a:solidFill>
            <a:schemeClr val="tx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0889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938" y="4841875"/>
            <a:ext cx="39052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Egyenes összekötő nyíllal 24"/>
          <p:cNvCxnSpPr/>
          <p:nvPr/>
        </p:nvCxnSpPr>
        <p:spPr>
          <a:xfrm rot="5400000" flipH="1" flipV="1">
            <a:off x="149226" y="5362575"/>
            <a:ext cx="1909762" cy="1587"/>
          </a:xfrm>
          <a:prstGeom prst="straightConnector1">
            <a:avLst/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971550" y="5472113"/>
            <a:ext cx="4000500" cy="1587"/>
          </a:xfrm>
          <a:prstGeom prst="straightConnector1">
            <a:avLst/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63"/>
          <p:cNvSpPr txBox="1">
            <a:spLocks noChangeArrowheads="1"/>
          </p:cNvSpPr>
          <p:nvPr/>
        </p:nvSpPr>
        <p:spPr bwMode="auto">
          <a:xfrm>
            <a:off x="2322513" y="5156200"/>
            <a:ext cx="3159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FF"/>
                </a:solidFill>
              </a:rPr>
              <a:t>u</a:t>
            </a:r>
            <a:r>
              <a:rPr lang="hu-HU" sz="1200" baseline="-25000">
                <a:solidFill>
                  <a:srgbClr val="0000FF"/>
                </a:solidFill>
              </a:rPr>
              <a:t>be</a:t>
            </a:r>
          </a:p>
        </p:txBody>
      </p:sp>
      <p:sp>
        <p:nvSpPr>
          <p:cNvPr id="28" name="Szövegdoboz 63"/>
          <p:cNvSpPr txBox="1">
            <a:spLocks noChangeArrowheads="1"/>
          </p:cNvSpPr>
          <p:nvPr/>
        </p:nvSpPr>
        <p:spPr bwMode="auto">
          <a:xfrm>
            <a:off x="749300" y="4940300"/>
            <a:ext cx="3159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ref</a:t>
            </a:r>
          </a:p>
        </p:txBody>
      </p:sp>
      <p:cxnSp>
        <p:nvCxnSpPr>
          <p:cNvPr id="29" name="Egyenes összekötő nyíllal 28"/>
          <p:cNvCxnSpPr/>
          <p:nvPr/>
        </p:nvCxnSpPr>
        <p:spPr>
          <a:xfrm>
            <a:off x="1060450" y="5072063"/>
            <a:ext cx="3779838" cy="1587"/>
          </a:xfrm>
          <a:prstGeom prst="straightConnector1">
            <a:avLst/>
          </a:prstGeom>
          <a:ln w="6350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1406525" y="4718050"/>
            <a:ext cx="1588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2038350" y="4718050"/>
            <a:ext cx="1588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cxnSp>
        <p:nvCxnSpPr>
          <p:cNvPr id="32" name="Egyenes összekötő nyíllal 31"/>
          <p:cNvCxnSpPr/>
          <p:nvPr/>
        </p:nvCxnSpPr>
        <p:spPr>
          <a:xfrm>
            <a:off x="1055688" y="4719638"/>
            <a:ext cx="3779837" cy="1587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ne 13"/>
          <p:cNvSpPr>
            <a:spLocks noChangeShapeType="1"/>
          </p:cNvSpPr>
          <p:nvPr/>
        </p:nvSpPr>
        <p:spPr bwMode="auto">
          <a:xfrm flipH="1">
            <a:off x="3889375" y="6183313"/>
            <a:ext cx="6477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cxnSp>
        <p:nvCxnSpPr>
          <p:cNvPr id="34" name="Egyenes összekötő nyíllal 33"/>
          <p:cNvCxnSpPr/>
          <p:nvPr/>
        </p:nvCxnSpPr>
        <p:spPr>
          <a:xfrm>
            <a:off x="1060450" y="6186488"/>
            <a:ext cx="3779838" cy="1587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zövegdoboz 63"/>
          <p:cNvSpPr txBox="1">
            <a:spLocks noChangeArrowheads="1"/>
          </p:cNvSpPr>
          <p:nvPr/>
        </p:nvSpPr>
        <p:spPr bwMode="auto">
          <a:xfrm>
            <a:off x="671513" y="6078538"/>
            <a:ext cx="4302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ki</a:t>
            </a:r>
            <a:r>
              <a:rPr lang="hu-HU" sz="1100">
                <a:solidFill>
                  <a:srgbClr val="000000"/>
                </a:solidFill>
              </a:rPr>
              <a:t> </a:t>
            </a:r>
            <a:r>
              <a:rPr lang="hu-HU" sz="11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36" name="Szövegdoboz 63"/>
          <p:cNvSpPr txBox="1">
            <a:spLocks noChangeArrowheads="1"/>
          </p:cNvSpPr>
          <p:nvPr/>
        </p:nvSpPr>
        <p:spPr bwMode="auto">
          <a:xfrm>
            <a:off x="638175" y="4625975"/>
            <a:ext cx="4302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ki</a:t>
            </a:r>
            <a:r>
              <a:rPr lang="hu-HU" sz="1100">
                <a:solidFill>
                  <a:srgbClr val="000000"/>
                </a:solidFill>
              </a:rPr>
              <a:t> </a:t>
            </a:r>
            <a:r>
              <a:rPr lang="hu-HU" sz="11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4529138" y="4718050"/>
            <a:ext cx="1587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3895725" y="4713288"/>
            <a:ext cx="1588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>
            <a:off x="2051050" y="4719638"/>
            <a:ext cx="183673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flipH="1">
            <a:off x="1109663" y="4719638"/>
            <a:ext cx="288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 flipH="1">
            <a:off x="4541838" y="4724400"/>
            <a:ext cx="28733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" name="Szövegdoboz 63"/>
          <p:cNvSpPr txBox="1">
            <a:spLocks noChangeArrowheads="1"/>
          </p:cNvSpPr>
          <p:nvPr/>
        </p:nvSpPr>
        <p:spPr bwMode="auto">
          <a:xfrm>
            <a:off x="1563688" y="5943600"/>
            <a:ext cx="3159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FF0000"/>
                </a:solidFill>
              </a:rPr>
              <a:t>u</a:t>
            </a:r>
            <a:r>
              <a:rPr lang="hu-HU" sz="1200" baseline="-25000">
                <a:solidFill>
                  <a:srgbClr val="FF0000"/>
                </a:solidFill>
              </a:rPr>
              <a:t>ki</a:t>
            </a: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flipH="1">
            <a:off x="1404938" y="6186488"/>
            <a:ext cx="6477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5" name="Szövegdoboz 63"/>
          <p:cNvSpPr txBox="1">
            <a:spLocks noChangeArrowheads="1"/>
          </p:cNvSpPr>
          <p:nvPr/>
        </p:nvSpPr>
        <p:spPr bwMode="auto">
          <a:xfrm>
            <a:off x="4899025" y="5524500"/>
            <a:ext cx="242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t</a:t>
            </a:r>
            <a:endParaRPr lang="hu-HU" sz="1200" baseline="-25000">
              <a:solidFill>
                <a:srgbClr val="000000"/>
              </a:solidFill>
            </a:endParaRPr>
          </a:p>
        </p:txBody>
      </p:sp>
      <p:pic>
        <p:nvPicPr>
          <p:cNvPr id="9425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5425" y="1916113"/>
            <a:ext cx="269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52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7225" y="5334000"/>
            <a:ext cx="2587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1435100" y="4718050"/>
            <a:ext cx="1588" cy="1476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>
            <a:off x="1382713" y="4718050"/>
            <a:ext cx="1587" cy="1476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>
            <a:off x="3921125" y="4718050"/>
            <a:ext cx="1588" cy="1476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3873500" y="4708525"/>
            <a:ext cx="1588" cy="1476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2016125" y="4718050"/>
            <a:ext cx="1588" cy="1476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>
            <a:off x="4502150" y="4713288"/>
            <a:ext cx="1588" cy="1476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3" name="Line 11"/>
          <p:cNvSpPr>
            <a:spLocks noChangeShapeType="1"/>
          </p:cNvSpPr>
          <p:nvPr/>
        </p:nvSpPr>
        <p:spPr bwMode="auto">
          <a:xfrm>
            <a:off x="2058988" y="4718050"/>
            <a:ext cx="1587" cy="1476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4" name="Line 11"/>
          <p:cNvSpPr>
            <a:spLocks noChangeShapeType="1"/>
          </p:cNvSpPr>
          <p:nvPr/>
        </p:nvSpPr>
        <p:spPr bwMode="auto">
          <a:xfrm>
            <a:off x="4483100" y="4713288"/>
            <a:ext cx="1588" cy="1476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4261" name="Szövegdoboz 54"/>
          <p:cNvSpPr txBox="1">
            <a:spLocks noChangeArrowheads="1"/>
          </p:cNvSpPr>
          <p:nvPr/>
        </p:nvSpPr>
        <p:spPr bwMode="auto">
          <a:xfrm>
            <a:off x="1192213" y="3816350"/>
            <a:ext cx="1209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hlinkClick r:id="rId7" action="ppaction://hlinkfile"/>
              </a:rPr>
              <a:t>MC példa</a:t>
            </a:r>
            <a:endParaRPr lang="hu-HU" sz="1400"/>
          </a:p>
        </p:txBody>
      </p:sp>
      <p:sp>
        <p:nvSpPr>
          <p:cNvPr id="94262" name="Szövegdoboz 63"/>
          <p:cNvSpPr txBox="1">
            <a:spLocks noChangeArrowheads="1"/>
          </p:cNvSpPr>
          <p:nvPr/>
        </p:nvSpPr>
        <p:spPr bwMode="auto">
          <a:xfrm>
            <a:off x="8220075" y="3821113"/>
            <a:ext cx="495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be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  <p:bldP spid="28" grpId="0"/>
      <p:bldP spid="30" grpId="0" animBg="1"/>
      <p:bldP spid="31" grpId="0" animBg="1"/>
      <p:bldP spid="33" grpId="0" animBg="1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2" grpId="0" animBg="1"/>
      <p:bldP spid="43" grpId="0"/>
      <p:bldP spid="44" grpId="0" animBg="1"/>
      <p:bldP spid="45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églalap 45"/>
          <p:cNvSpPr/>
          <p:nvPr/>
        </p:nvSpPr>
        <p:spPr>
          <a:xfrm>
            <a:off x="4754563" y="1820863"/>
            <a:ext cx="3944937" cy="47228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7513" y="1414463"/>
            <a:ext cx="8235950" cy="1081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Nemlineáris alkalmazás – invertáló </a:t>
            </a:r>
            <a:r>
              <a:rPr lang="hu-HU" sz="1800" dirty="0" err="1" smtClean="0">
                <a:solidFill>
                  <a:srgbClr val="FFFF99"/>
                </a:solidFill>
              </a:rPr>
              <a:t>hiszterézises</a:t>
            </a:r>
            <a:r>
              <a:rPr lang="hu-HU" sz="1800" dirty="0" smtClean="0">
                <a:solidFill>
                  <a:srgbClr val="FFFF99"/>
                </a:solidFill>
              </a:rPr>
              <a:t> komparátor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Pozitív visszacsatolást alkalmazunk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</a:t>
            </a:r>
            <a:r>
              <a:rPr lang="hu-HU" sz="1200" dirty="0" err="1" smtClean="0">
                <a:solidFill>
                  <a:srgbClr val="FFFF99"/>
                </a:solidFill>
              </a:rPr>
              <a:t>neminvertáló</a:t>
            </a:r>
            <a:r>
              <a:rPr lang="hu-HU" sz="1200" dirty="0" smtClean="0">
                <a:solidFill>
                  <a:srgbClr val="FFFF99"/>
                </a:solidFill>
              </a:rPr>
              <a:t> bemenetre csatolunk vissza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2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Az átbillenési és visszabillenési szint különböző</a:t>
            </a:r>
          </a:p>
        </p:txBody>
      </p:sp>
      <p:sp>
        <p:nvSpPr>
          <p:cNvPr id="95237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952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5239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952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5241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627942F-6089-4DF2-8EE6-7E8BBCABE663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94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2048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1839913"/>
            <a:ext cx="391636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1" name="Line 11"/>
          <p:cNvSpPr>
            <a:spLocks noChangeShapeType="1"/>
          </p:cNvSpPr>
          <p:nvPr/>
        </p:nvSpPr>
        <p:spPr bwMode="auto">
          <a:xfrm>
            <a:off x="7191375" y="2413000"/>
            <a:ext cx="1588" cy="262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 flipH="1">
            <a:off x="5418138" y="2427288"/>
            <a:ext cx="17653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4" name="Szövegdoboz 63"/>
          <p:cNvSpPr txBox="1">
            <a:spLocks noChangeArrowheads="1"/>
          </p:cNvSpPr>
          <p:nvPr/>
        </p:nvSpPr>
        <p:spPr bwMode="auto">
          <a:xfrm>
            <a:off x="7302500" y="2338388"/>
            <a:ext cx="539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2" name="Szövegdoboz 63"/>
          <p:cNvSpPr txBox="1">
            <a:spLocks noChangeArrowheads="1"/>
          </p:cNvSpPr>
          <p:nvPr/>
        </p:nvSpPr>
        <p:spPr bwMode="auto">
          <a:xfrm>
            <a:off x="5686425" y="4916488"/>
            <a:ext cx="430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3" name="Szövegdoboz 63"/>
          <p:cNvSpPr txBox="1">
            <a:spLocks noChangeArrowheads="1"/>
          </p:cNvSpPr>
          <p:nvPr/>
        </p:nvSpPr>
        <p:spPr bwMode="auto">
          <a:xfrm>
            <a:off x="6777038" y="19304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</a:p>
        </p:txBody>
      </p:sp>
      <p:sp>
        <p:nvSpPr>
          <p:cNvPr id="4" name="Szövegdoboz 63"/>
          <p:cNvSpPr txBox="1">
            <a:spLocks noChangeArrowheads="1"/>
          </p:cNvSpPr>
          <p:nvPr/>
        </p:nvSpPr>
        <p:spPr bwMode="auto">
          <a:xfrm>
            <a:off x="8193088" y="3773488"/>
            <a:ext cx="495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be</a:t>
            </a:r>
          </a:p>
        </p:txBody>
      </p:sp>
      <p:sp>
        <p:nvSpPr>
          <p:cNvPr id="5" name="Szövegdoboz 63"/>
          <p:cNvSpPr txBox="1">
            <a:spLocks noChangeArrowheads="1"/>
          </p:cNvSpPr>
          <p:nvPr/>
        </p:nvSpPr>
        <p:spPr bwMode="auto">
          <a:xfrm>
            <a:off x="7237413" y="3729038"/>
            <a:ext cx="3159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204820" name="Line 20"/>
          <p:cNvSpPr>
            <a:spLocks noChangeShapeType="1"/>
          </p:cNvSpPr>
          <p:nvPr/>
        </p:nvSpPr>
        <p:spPr bwMode="auto">
          <a:xfrm>
            <a:off x="6165850" y="2416175"/>
            <a:ext cx="1588" cy="262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 flipH="1">
            <a:off x="6159500" y="5035550"/>
            <a:ext cx="17653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2" name="Line 22"/>
          <p:cNvSpPr>
            <a:spLocks noChangeShapeType="1"/>
          </p:cNvSpPr>
          <p:nvPr/>
        </p:nvSpPr>
        <p:spPr bwMode="auto">
          <a:xfrm flipH="1">
            <a:off x="6416675" y="5035550"/>
            <a:ext cx="1119188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 flipH="1">
            <a:off x="5857875" y="2428875"/>
            <a:ext cx="1119188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>
            <a:off x="6164263" y="2790825"/>
            <a:ext cx="1587" cy="7191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5" name="Line 25"/>
          <p:cNvSpPr>
            <a:spLocks noChangeShapeType="1"/>
          </p:cNvSpPr>
          <p:nvPr/>
        </p:nvSpPr>
        <p:spPr bwMode="auto">
          <a:xfrm>
            <a:off x="6167438" y="4303713"/>
            <a:ext cx="1587" cy="71913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6" name="Line 26"/>
          <p:cNvSpPr>
            <a:spLocks noChangeShapeType="1"/>
          </p:cNvSpPr>
          <p:nvPr/>
        </p:nvSpPr>
        <p:spPr bwMode="auto">
          <a:xfrm>
            <a:off x="7191375" y="2794000"/>
            <a:ext cx="1588" cy="7191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827" name="Line 27"/>
          <p:cNvSpPr>
            <a:spLocks noChangeShapeType="1"/>
          </p:cNvSpPr>
          <p:nvPr/>
        </p:nvSpPr>
        <p:spPr bwMode="auto">
          <a:xfrm>
            <a:off x="7189788" y="4054475"/>
            <a:ext cx="1587" cy="7191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1163" name="Line 30"/>
          <p:cNvSpPr>
            <a:spLocks noChangeShapeType="1"/>
          </p:cNvSpPr>
          <p:nvPr/>
        </p:nvSpPr>
        <p:spPr bwMode="auto">
          <a:xfrm flipH="1">
            <a:off x="6172200" y="3114675"/>
            <a:ext cx="1012825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 type="arrow" w="sm" len="sm"/>
            <a:tailEnd type="arrow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" name="Szövegdoboz 63"/>
          <p:cNvSpPr txBox="1">
            <a:spLocks noChangeArrowheads="1"/>
          </p:cNvSpPr>
          <p:nvPr/>
        </p:nvSpPr>
        <p:spPr bwMode="auto">
          <a:xfrm>
            <a:off x="5935663" y="35179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7" name="Szövegdoboz 63"/>
          <p:cNvSpPr txBox="1">
            <a:spLocks noChangeArrowheads="1"/>
          </p:cNvSpPr>
          <p:nvPr/>
        </p:nvSpPr>
        <p:spPr bwMode="auto">
          <a:xfrm>
            <a:off x="6305550" y="2901950"/>
            <a:ext cx="315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FF"/>
                </a:solidFill>
              </a:rPr>
              <a:t>u</a:t>
            </a:r>
            <a:r>
              <a:rPr lang="hu-HU" sz="1200" baseline="-25000">
                <a:solidFill>
                  <a:srgbClr val="0000FF"/>
                </a:solidFill>
              </a:rPr>
              <a:t>H</a:t>
            </a:r>
          </a:p>
        </p:txBody>
      </p:sp>
      <p:pic>
        <p:nvPicPr>
          <p:cNvPr id="95262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" y="1836738"/>
            <a:ext cx="360838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6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95264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19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8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9525" y="2124075"/>
            <a:ext cx="5191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9" name="Picture 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5875" y="2638425"/>
            <a:ext cx="500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0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3450" y="3598863"/>
            <a:ext cx="1154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1" name="Picture 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7900" y="3668713"/>
            <a:ext cx="11128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Egyenes összekötő nyíllal 42"/>
          <p:cNvCxnSpPr/>
          <p:nvPr/>
        </p:nvCxnSpPr>
        <p:spPr>
          <a:xfrm flipV="1">
            <a:off x="1987550" y="3475038"/>
            <a:ext cx="198438" cy="1666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ine 22"/>
          <p:cNvSpPr>
            <a:spLocks noChangeShapeType="1"/>
          </p:cNvSpPr>
          <p:nvPr/>
        </p:nvSpPr>
        <p:spPr bwMode="auto">
          <a:xfrm flipH="1">
            <a:off x="7197725" y="5037138"/>
            <a:ext cx="611188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204844" name="Picture 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850" y="5170488"/>
            <a:ext cx="13890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5" name="Picture 4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8388" y="1939925"/>
            <a:ext cx="12525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églalap 52"/>
          <p:cNvSpPr/>
          <p:nvPr/>
        </p:nvSpPr>
        <p:spPr>
          <a:xfrm>
            <a:off x="5414963" y="2425700"/>
            <a:ext cx="1765300" cy="2600325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" name="Téglalap 53"/>
          <p:cNvSpPr/>
          <p:nvPr/>
        </p:nvSpPr>
        <p:spPr>
          <a:xfrm>
            <a:off x="6178550" y="2425700"/>
            <a:ext cx="1765300" cy="260191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04846" name="Picture 4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8813" y="5756275"/>
            <a:ext cx="24145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7" name="Picture 4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72150" y="6161088"/>
            <a:ext cx="23542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204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04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0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0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20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0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04811" grpId="0" animBg="1"/>
      <p:bldP spid="204812" grpId="0" animBg="1"/>
      <p:bldP spid="64" grpId="0"/>
      <p:bldP spid="2" grpId="0"/>
      <p:bldP spid="3" grpId="0"/>
      <p:bldP spid="4" grpId="0"/>
      <p:bldP spid="5" grpId="0"/>
      <p:bldP spid="204820" grpId="0" animBg="1"/>
      <p:bldP spid="204821" grpId="0" animBg="1"/>
      <p:bldP spid="204822" grpId="0" animBg="1"/>
      <p:bldP spid="204823" grpId="0" animBg="1"/>
      <p:bldP spid="204824" grpId="0" animBg="1"/>
      <p:bldP spid="204825" grpId="0" animBg="1"/>
      <p:bldP spid="204826" grpId="0" animBg="1"/>
      <p:bldP spid="204827" grpId="0" animBg="1"/>
      <p:bldP spid="91163" grpId="0" animBg="1"/>
      <p:bldP spid="7" grpId="0"/>
      <p:bldP spid="50" grpId="0" animBg="1"/>
      <p:bldP spid="50" grpId="1" animBg="1"/>
      <p:bldP spid="53" grpId="0" animBg="1"/>
      <p:bldP spid="53" grpId="1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églalap 45"/>
          <p:cNvSpPr/>
          <p:nvPr/>
        </p:nvSpPr>
        <p:spPr>
          <a:xfrm>
            <a:off x="4754563" y="1820863"/>
            <a:ext cx="3944937" cy="47228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7513" y="1414463"/>
            <a:ext cx="8235950" cy="1081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Nemlineáris alkalmazás – invertáló </a:t>
            </a:r>
            <a:r>
              <a:rPr lang="hu-HU" sz="1800" dirty="0" err="1" smtClean="0">
                <a:solidFill>
                  <a:srgbClr val="FFFF99"/>
                </a:solidFill>
              </a:rPr>
              <a:t>hiszterézises</a:t>
            </a:r>
            <a:r>
              <a:rPr lang="hu-HU" sz="1800" dirty="0" smtClean="0">
                <a:solidFill>
                  <a:srgbClr val="FFFF99"/>
                </a:solidFill>
              </a:rPr>
              <a:t> komparátor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Pozitív visszacsatolást alkalmazunk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200" dirty="0" smtClean="0">
                <a:solidFill>
                  <a:srgbClr val="FFFF99"/>
                </a:solidFill>
              </a:rPr>
              <a:t>A </a:t>
            </a:r>
            <a:r>
              <a:rPr lang="hu-HU" sz="1200" dirty="0" err="1" smtClean="0">
                <a:solidFill>
                  <a:srgbClr val="FFFF99"/>
                </a:solidFill>
              </a:rPr>
              <a:t>neminvertáló</a:t>
            </a:r>
            <a:r>
              <a:rPr lang="hu-HU" sz="1200" dirty="0" smtClean="0">
                <a:solidFill>
                  <a:srgbClr val="FFFF99"/>
                </a:solidFill>
              </a:rPr>
              <a:t> bemenetre csatolunk vissza</a:t>
            </a:r>
          </a:p>
        </p:txBody>
      </p:sp>
      <p:sp>
        <p:nvSpPr>
          <p:cNvPr id="96261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962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6263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962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6265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45D1034B-64FC-4421-AA52-888C3B28A7F7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95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9626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1839913"/>
            <a:ext cx="391636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8" name="Line 11"/>
          <p:cNvSpPr>
            <a:spLocks noChangeShapeType="1"/>
          </p:cNvSpPr>
          <p:nvPr/>
        </p:nvSpPr>
        <p:spPr bwMode="auto">
          <a:xfrm>
            <a:off x="7191375" y="2413000"/>
            <a:ext cx="1588" cy="262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6269" name="Line 12"/>
          <p:cNvSpPr>
            <a:spLocks noChangeShapeType="1"/>
          </p:cNvSpPr>
          <p:nvPr/>
        </p:nvSpPr>
        <p:spPr bwMode="auto">
          <a:xfrm flipH="1">
            <a:off x="5418138" y="2427288"/>
            <a:ext cx="17653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6270" name="Szövegdoboz 63"/>
          <p:cNvSpPr txBox="1">
            <a:spLocks noChangeArrowheads="1"/>
          </p:cNvSpPr>
          <p:nvPr/>
        </p:nvSpPr>
        <p:spPr bwMode="auto">
          <a:xfrm>
            <a:off x="7302500" y="2338388"/>
            <a:ext cx="539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96271" name="Szövegdoboz 63"/>
          <p:cNvSpPr txBox="1">
            <a:spLocks noChangeArrowheads="1"/>
          </p:cNvSpPr>
          <p:nvPr/>
        </p:nvSpPr>
        <p:spPr bwMode="auto">
          <a:xfrm>
            <a:off x="5686425" y="4916488"/>
            <a:ext cx="430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96272" name="Szövegdoboz 63"/>
          <p:cNvSpPr txBox="1">
            <a:spLocks noChangeArrowheads="1"/>
          </p:cNvSpPr>
          <p:nvPr/>
        </p:nvSpPr>
        <p:spPr bwMode="auto">
          <a:xfrm>
            <a:off x="6777038" y="19304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</a:p>
        </p:txBody>
      </p:sp>
      <p:sp>
        <p:nvSpPr>
          <p:cNvPr id="96273" name="Szövegdoboz 63"/>
          <p:cNvSpPr txBox="1">
            <a:spLocks noChangeArrowheads="1"/>
          </p:cNvSpPr>
          <p:nvPr/>
        </p:nvSpPr>
        <p:spPr bwMode="auto">
          <a:xfrm>
            <a:off x="8193088" y="3773488"/>
            <a:ext cx="495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be</a:t>
            </a:r>
          </a:p>
        </p:txBody>
      </p:sp>
      <p:sp>
        <p:nvSpPr>
          <p:cNvPr id="96274" name="Szövegdoboz 63"/>
          <p:cNvSpPr txBox="1">
            <a:spLocks noChangeArrowheads="1"/>
          </p:cNvSpPr>
          <p:nvPr/>
        </p:nvSpPr>
        <p:spPr bwMode="auto">
          <a:xfrm>
            <a:off x="7237413" y="3729038"/>
            <a:ext cx="3159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6275" name="Line 20"/>
          <p:cNvSpPr>
            <a:spLocks noChangeShapeType="1"/>
          </p:cNvSpPr>
          <p:nvPr/>
        </p:nvSpPr>
        <p:spPr bwMode="auto">
          <a:xfrm>
            <a:off x="6165850" y="2416175"/>
            <a:ext cx="1588" cy="262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6276" name="Line 21"/>
          <p:cNvSpPr>
            <a:spLocks noChangeShapeType="1"/>
          </p:cNvSpPr>
          <p:nvPr/>
        </p:nvSpPr>
        <p:spPr bwMode="auto">
          <a:xfrm flipH="1">
            <a:off x="6159500" y="5035550"/>
            <a:ext cx="17653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6277" name="Line 22"/>
          <p:cNvSpPr>
            <a:spLocks noChangeShapeType="1"/>
          </p:cNvSpPr>
          <p:nvPr/>
        </p:nvSpPr>
        <p:spPr bwMode="auto">
          <a:xfrm flipH="1">
            <a:off x="6416675" y="5035550"/>
            <a:ext cx="1119188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6278" name="Line 23"/>
          <p:cNvSpPr>
            <a:spLocks noChangeShapeType="1"/>
          </p:cNvSpPr>
          <p:nvPr/>
        </p:nvSpPr>
        <p:spPr bwMode="auto">
          <a:xfrm flipH="1">
            <a:off x="5857875" y="2428875"/>
            <a:ext cx="1119188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6279" name="Line 24"/>
          <p:cNvSpPr>
            <a:spLocks noChangeShapeType="1"/>
          </p:cNvSpPr>
          <p:nvPr/>
        </p:nvSpPr>
        <p:spPr bwMode="auto">
          <a:xfrm>
            <a:off x="6164263" y="2790825"/>
            <a:ext cx="1587" cy="7191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6280" name="Line 25"/>
          <p:cNvSpPr>
            <a:spLocks noChangeShapeType="1"/>
          </p:cNvSpPr>
          <p:nvPr/>
        </p:nvSpPr>
        <p:spPr bwMode="auto">
          <a:xfrm>
            <a:off x="6167438" y="4303713"/>
            <a:ext cx="1587" cy="71913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6281" name="Line 26"/>
          <p:cNvSpPr>
            <a:spLocks noChangeShapeType="1"/>
          </p:cNvSpPr>
          <p:nvPr/>
        </p:nvSpPr>
        <p:spPr bwMode="auto">
          <a:xfrm>
            <a:off x="7191375" y="2794000"/>
            <a:ext cx="1588" cy="7191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6282" name="Line 27"/>
          <p:cNvSpPr>
            <a:spLocks noChangeShapeType="1"/>
          </p:cNvSpPr>
          <p:nvPr/>
        </p:nvSpPr>
        <p:spPr bwMode="auto">
          <a:xfrm>
            <a:off x="7189788" y="4054475"/>
            <a:ext cx="1587" cy="7191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6283" name="Line 30"/>
          <p:cNvSpPr>
            <a:spLocks noChangeShapeType="1"/>
          </p:cNvSpPr>
          <p:nvPr/>
        </p:nvSpPr>
        <p:spPr bwMode="auto">
          <a:xfrm flipH="1">
            <a:off x="6172200" y="3114675"/>
            <a:ext cx="1012825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 type="arrow" w="sm" len="sm"/>
            <a:tailEnd type="arrow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96284" name="Szövegdoboz 63"/>
          <p:cNvSpPr txBox="1">
            <a:spLocks noChangeArrowheads="1"/>
          </p:cNvSpPr>
          <p:nvPr/>
        </p:nvSpPr>
        <p:spPr bwMode="auto">
          <a:xfrm>
            <a:off x="5935663" y="35179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6285" name="Szövegdoboz 63"/>
          <p:cNvSpPr txBox="1">
            <a:spLocks noChangeArrowheads="1"/>
          </p:cNvSpPr>
          <p:nvPr/>
        </p:nvSpPr>
        <p:spPr bwMode="auto">
          <a:xfrm>
            <a:off x="6305550" y="2901950"/>
            <a:ext cx="315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FF"/>
                </a:solidFill>
              </a:rPr>
              <a:t>u</a:t>
            </a:r>
            <a:r>
              <a:rPr lang="hu-HU" sz="1200" baseline="-25000">
                <a:solidFill>
                  <a:srgbClr val="0000FF"/>
                </a:solidFill>
              </a:rPr>
              <a:t>H</a:t>
            </a:r>
          </a:p>
        </p:txBody>
      </p:sp>
      <p:pic>
        <p:nvPicPr>
          <p:cNvPr id="96286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" y="1836738"/>
            <a:ext cx="360838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8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96288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19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9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9525" y="2124075"/>
            <a:ext cx="5191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90" name="Picture 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5875" y="2638425"/>
            <a:ext cx="500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91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3450" y="3598863"/>
            <a:ext cx="1154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92" name="Picture 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7900" y="3668713"/>
            <a:ext cx="11128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Egyenes összekötő nyíllal 42"/>
          <p:cNvCxnSpPr/>
          <p:nvPr/>
        </p:nvCxnSpPr>
        <p:spPr>
          <a:xfrm flipV="1">
            <a:off x="1987550" y="3475038"/>
            <a:ext cx="198438" cy="1666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94" name="Line 22"/>
          <p:cNvSpPr>
            <a:spLocks noChangeShapeType="1"/>
          </p:cNvSpPr>
          <p:nvPr/>
        </p:nvSpPr>
        <p:spPr bwMode="auto">
          <a:xfrm flipH="1">
            <a:off x="7197725" y="5037138"/>
            <a:ext cx="611188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96295" name="Picture 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850" y="5170488"/>
            <a:ext cx="13890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96" name="Picture 4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8388" y="1939925"/>
            <a:ext cx="12525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églalap 52"/>
          <p:cNvSpPr/>
          <p:nvPr/>
        </p:nvSpPr>
        <p:spPr>
          <a:xfrm>
            <a:off x="5414963" y="2425700"/>
            <a:ext cx="1765300" cy="2600325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" name="Téglalap 53"/>
          <p:cNvSpPr/>
          <p:nvPr/>
        </p:nvSpPr>
        <p:spPr>
          <a:xfrm>
            <a:off x="6178550" y="2425700"/>
            <a:ext cx="1765300" cy="260191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6299" name="Picture 4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8813" y="5756275"/>
            <a:ext cx="24145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300" name="Picture 4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72150" y="6161088"/>
            <a:ext cx="23542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églalap 56"/>
          <p:cNvSpPr/>
          <p:nvPr/>
        </p:nvSpPr>
        <p:spPr>
          <a:xfrm>
            <a:off x="523875" y="4427538"/>
            <a:ext cx="4581525" cy="2203450"/>
          </a:xfrm>
          <a:prstGeom prst="rect">
            <a:avLst/>
          </a:prstGeom>
          <a:solidFill>
            <a:schemeClr val="tx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6302" name="Picture 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3938" y="5041900"/>
            <a:ext cx="39052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Egyenes összekötő nyíllal 58"/>
          <p:cNvCxnSpPr/>
          <p:nvPr/>
        </p:nvCxnSpPr>
        <p:spPr>
          <a:xfrm rot="5400000" flipH="1" flipV="1">
            <a:off x="149225" y="5561013"/>
            <a:ext cx="1909763" cy="1587"/>
          </a:xfrm>
          <a:prstGeom prst="straightConnector1">
            <a:avLst/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/>
          <p:nvPr/>
        </p:nvCxnSpPr>
        <p:spPr>
          <a:xfrm>
            <a:off x="971550" y="5670550"/>
            <a:ext cx="40005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305" name="Szövegdoboz 63"/>
          <p:cNvSpPr txBox="1">
            <a:spLocks noChangeArrowheads="1"/>
          </p:cNvSpPr>
          <p:nvPr/>
        </p:nvSpPr>
        <p:spPr bwMode="auto">
          <a:xfrm>
            <a:off x="2122488" y="5137150"/>
            <a:ext cx="3159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FF"/>
                </a:solidFill>
              </a:rPr>
              <a:t>u</a:t>
            </a:r>
            <a:r>
              <a:rPr lang="hu-HU" sz="1200" baseline="-25000">
                <a:solidFill>
                  <a:srgbClr val="0000FF"/>
                </a:solidFill>
              </a:rPr>
              <a:t>be</a:t>
            </a:r>
          </a:p>
        </p:txBody>
      </p:sp>
      <p:sp>
        <p:nvSpPr>
          <p:cNvPr id="96306" name="Szövegdoboz 63"/>
          <p:cNvSpPr txBox="1">
            <a:spLocks noChangeArrowheads="1"/>
          </p:cNvSpPr>
          <p:nvPr/>
        </p:nvSpPr>
        <p:spPr bwMode="auto">
          <a:xfrm>
            <a:off x="839788" y="5343525"/>
            <a:ext cx="3159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M</a:t>
            </a:r>
          </a:p>
        </p:txBody>
      </p:sp>
      <p:cxnSp>
        <p:nvCxnSpPr>
          <p:cNvPr id="63" name="Egyenes összekötő nyíllal 62"/>
          <p:cNvCxnSpPr/>
          <p:nvPr/>
        </p:nvCxnSpPr>
        <p:spPr>
          <a:xfrm>
            <a:off x="1074738" y="5443538"/>
            <a:ext cx="3779837" cy="1587"/>
          </a:xfrm>
          <a:prstGeom prst="straightConnector1">
            <a:avLst/>
          </a:prstGeom>
          <a:ln w="6350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88" name="Line 11"/>
          <p:cNvSpPr>
            <a:spLocks noChangeShapeType="1"/>
          </p:cNvSpPr>
          <p:nvPr/>
        </p:nvSpPr>
        <p:spPr bwMode="auto">
          <a:xfrm>
            <a:off x="1257300" y="4916488"/>
            <a:ext cx="1588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1189" name="Line 11"/>
          <p:cNvSpPr>
            <a:spLocks noChangeShapeType="1"/>
          </p:cNvSpPr>
          <p:nvPr/>
        </p:nvSpPr>
        <p:spPr bwMode="auto">
          <a:xfrm>
            <a:off x="2536825" y="4911725"/>
            <a:ext cx="1588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cxnSp>
        <p:nvCxnSpPr>
          <p:cNvPr id="67" name="Egyenes összekötő nyíllal 66"/>
          <p:cNvCxnSpPr/>
          <p:nvPr/>
        </p:nvCxnSpPr>
        <p:spPr>
          <a:xfrm>
            <a:off x="1055688" y="4918075"/>
            <a:ext cx="3779837" cy="1588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91" name="Line 13"/>
          <p:cNvSpPr>
            <a:spLocks noChangeShapeType="1"/>
          </p:cNvSpPr>
          <p:nvPr/>
        </p:nvSpPr>
        <p:spPr bwMode="auto">
          <a:xfrm flipH="1">
            <a:off x="3776663" y="6391275"/>
            <a:ext cx="10795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cxnSp>
        <p:nvCxnSpPr>
          <p:cNvPr id="69" name="Egyenes összekötő nyíllal 68"/>
          <p:cNvCxnSpPr/>
          <p:nvPr/>
        </p:nvCxnSpPr>
        <p:spPr>
          <a:xfrm>
            <a:off x="1060450" y="6384925"/>
            <a:ext cx="3779838" cy="1588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313" name="Szövegdoboz 63"/>
          <p:cNvSpPr txBox="1">
            <a:spLocks noChangeArrowheads="1"/>
          </p:cNvSpPr>
          <p:nvPr/>
        </p:nvSpPr>
        <p:spPr bwMode="auto">
          <a:xfrm>
            <a:off x="671513" y="6276975"/>
            <a:ext cx="43021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ki</a:t>
            </a:r>
            <a:r>
              <a:rPr lang="hu-HU" sz="1100">
                <a:solidFill>
                  <a:srgbClr val="000000"/>
                </a:solidFill>
              </a:rPr>
              <a:t> </a:t>
            </a:r>
            <a:r>
              <a:rPr lang="hu-HU" sz="11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96314" name="Szövegdoboz 63"/>
          <p:cNvSpPr txBox="1">
            <a:spLocks noChangeArrowheads="1"/>
          </p:cNvSpPr>
          <p:nvPr/>
        </p:nvSpPr>
        <p:spPr bwMode="auto">
          <a:xfrm>
            <a:off x="638175" y="4824413"/>
            <a:ext cx="4302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ki</a:t>
            </a:r>
            <a:r>
              <a:rPr lang="hu-HU" sz="1100">
                <a:solidFill>
                  <a:srgbClr val="000000"/>
                </a:solidFill>
              </a:rPr>
              <a:t> </a:t>
            </a:r>
            <a:r>
              <a:rPr lang="hu-HU" sz="11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91195" name="Line 11"/>
          <p:cNvSpPr>
            <a:spLocks noChangeShapeType="1"/>
          </p:cNvSpPr>
          <p:nvPr/>
        </p:nvSpPr>
        <p:spPr bwMode="auto">
          <a:xfrm>
            <a:off x="3783013" y="4911725"/>
            <a:ext cx="1587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1196" name="Line 13"/>
          <p:cNvSpPr>
            <a:spLocks noChangeShapeType="1"/>
          </p:cNvSpPr>
          <p:nvPr/>
        </p:nvSpPr>
        <p:spPr bwMode="auto">
          <a:xfrm flipH="1">
            <a:off x="2527300" y="4922838"/>
            <a:ext cx="125888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1197" name="Line 13"/>
          <p:cNvSpPr>
            <a:spLocks noChangeShapeType="1"/>
          </p:cNvSpPr>
          <p:nvPr/>
        </p:nvSpPr>
        <p:spPr bwMode="auto">
          <a:xfrm flipH="1">
            <a:off x="1109663" y="4919663"/>
            <a:ext cx="144462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1198" name="Szövegdoboz 63"/>
          <p:cNvSpPr txBox="1">
            <a:spLocks noChangeArrowheads="1"/>
          </p:cNvSpPr>
          <p:nvPr/>
        </p:nvSpPr>
        <p:spPr bwMode="auto">
          <a:xfrm>
            <a:off x="1563688" y="6142038"/>
            <a:ext cx="3159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FF0000"/>
                </a:solidFill>
              </a:rPr>
              <a:t>u</a:t>
            </a:r>
            <a:r>
              <a:rPr lang="hu-HU" sz="1200" baseline="-25000">
                <a:solidFill>
                  <a:srgbClr val="FF0000"/>
                </a:solidFill>
              </a:rPr>
              <a:t>ki</a:t>
            </a:r>
          </a:p>
        </p:txBody>
      </p:sp>
      <p:sp>
        <p:nvSpPr>
          <p:cNvPr id="91199" name="Line 13"/>
          <p:cNvSpPr>
            <a:spLocks noChangeShapeType="1"/>
          </p:cNvSpPr>
          <p:nvPr/>
        </p:nvSpPr>
        <p:spPr bwMode="auto">
          <a:xfrm flipH="1">
            <a:off x="1250950" y="6389688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6320" name="Szövegdoboz 63"/>
          <p:cNvSpPr txBox="1">
            <a:spLocks noChangeArrowheads="1"/>
          </p:cNvSpPr>
          <p:nvPr/>
        </p:nvSpPr>
        <p:spPr bwMode="auto">
          <a:xfrm>
            <a:off x="4899025" y="5722938"/>
            <a:ext cx="242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t</a:t>
            </a:r>
            <a:endParaRPr lang="hu-HU" sz="1200" baseline="-25000">
              <a:solidFill>
                <a:srgbClr val="000000"/>
              </a:solidFill>
            </a:endParaRPr>
          </a:p>
        </p:txBody>
      </p:sp>
      <p:cxnSp>
        <p:nvCxnSpPr>
          <p:cNvPr id="88" name="Egyenes összekötő nyíllal 87"/>
          <p:cNvCxnSpPr/>
          <p:nvPr/>
        </p:nvCxnSpPr>
        <p:spPr>
          <a:xfrm>
            <a:off x="1076325" y="5894388"/>
            <a:ext cx="3781425" cy="1587"/>
          </a:xfrm>
          <a:prstGeom prst="straightConnector1">
            <a:avLst/>
          </a:prstGeom>
          <a:ln w="6350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322" name="Szövegdoboz 63"/>
          <p:cNvSpPr txBox="1">
            <a:spLocks noChangeArrowheads="1"/>
          </p:cNvSpPr>
          <p:nvPr/>
        </p:nvSpPr>
        <p:spPr bwMode="auto">
          <a:xfrm>
            <a:off x="847725" y="5799138"/>
            <a:ext cx="315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6323" name="Szövegdoboz 67"/>
          <p:cNvSpPr txBox="1">
            <a:spLocks noChangeArrowheads="1"/>
          </p:cNvSpPr>
          <p:nvPr/>
        </p:nvSpPr>
        <p:spPr bwMode="auto">
          <a:xfrm>
            <a:off x="7466013" y="1400175"/>
            <a:ext cx="12080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hlinkClick r:id="rId15" action="ppaction://hlinkfile"/>
              </a:rPr>
              <a:t>MC példa</a:t>
            </a:r>
            <a:endParaRPr lang="hu-HU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8" grpId="0" animBg="1"/>
      <p:bldP spid="91189" grpId="0" animBg="1"/>
      <p:bldP spid="91191" grpId="0" animBg="1"/>
      <p:bldP spid="91195" grpId="0" animBg="1"/>
      <p:bldP spid="91196" grpId="0" animBg="1"/>
      <p:bldP spid="91197" grpId="0" animBg="1"/>
      <p:bldP spid="91198" grpId="0"/>
      <p:bldP spid="9119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églalap 53"/>
          <p:cNvSpPr/>
          <p:nvPr/>
        </p:nvSpPr>
        <p:spPr>
          <a:xfrm>
            <a:off x="4754563" y="1820863"/>
            <a:ext cx="3944937" cy="47704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7513" y="1414463"/>
            <a:ext cx="8235950" cy="1081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Nemlineáris alkalmazás - </a:t>
            </a:r>
            <a:r>
              <a:rPr lang="hu-HU" sz="1800" dirty="0" err="1" smtClean="0">
                <a:solidFill>
                  <a:srgbClr val="FFFF99"/>
                </a:solidFill>
              </a:rPr>
              <a:t>neminvertáló</a:t>
            </a:r>
            <a:r>
              <a:rPr lang="hu-HU" sz="1800" dirty="0" smtClean="0">
                <a:solidFill>
                  <a:srgbClr val="FFFF99"/>
                </a:solidFill>
              </a:rPr>
              <a:t> </a:t>
            </a:r>
            <a:r>
              <a:rPr lang="hu-HU" sz="1800" dirty="0" err="1" smtClean="0">
                <a:solidFill>
                  <a:srgbClr val="FFFF99"/>
                </a:solidFill>
              </a:rPr>
              <a:t>hiszterézises</a:t>
            </a:r>
            <a:r>
              <a:rPr lang="hu-HU" sz="1800" dirty="0" smtClean="0">
                <a:solidFill>
                  <a:srgbClr val="FFFF99"/>
                </a:solidFill>
              </a:rPr>
              <a:t> komparátor</a:t>
            </a:r>
          </a:p>
        </p:txBody>
      </p:sp>
      <p:sp>
        <p:nvSpPr>
          <p:cNvPr id="97285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972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7287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9728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7289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1396CC8-4366-4068-887B-F5723A088C8B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96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9729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1839913"/>
            <a:ext cx="391636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2" name="Line 12"/>
          <p:cNvSpPr>
            <a:spLocks noChangeShapeType="1"/>
          </p:cNvSpPr>
          <p:nvPr/>
        </p:nvSpPr>
        <p:spPr bwMode="auto">
          <a:xfrm flipH="1">
            <a:off x="6161088" y="2427288"/>
            <a:ext cx="17653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173" name="Szövegdoboz 63"/>
          <p:cNvSpPr txBox="1">
            <a:spLocks noChangeArrowheads="1"/>
          </p:cNvSpPr>
          <p:nvPr/>
        </p:nvSpPr>
        <p:spPr bwMode="auto">
          <a:xfrm>
            <a:off x="5659438" y="2328863"/>
            <a:ext cx="539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92174" name="Szövegdoboz 63"/>
          <p:cNvSpPr txBox="1">
            <a:spLocks noChangeArrowheads="1"/>
          </p:cNvSpPr>
          <p:nvPr/>
        </p:nvSpPr>
        <p:spPr bwMode="auto">
          <a:xfrm>
            <a:off x="7259638" y="4921250"/>
            <a:ext cx="4302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97295" name="Szövegdoboz 63"/>
          <p:cNvSpPr txBox="1">
            <a:spLocks noChangeArrowheads="1"/>
          </p:cNvSpPr>
          <p:nvPr/>
        </p:nvSpPr>
        <p:spPr bwMode="auto">
          <a:xfrm>
            <a:off x="6777038" y="19304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</a:p>
        </p:txBody>
      </p:sp>
      <p:sp>
        <p:nvSpPr>
          <p:cNvPr id="97296" name="Szövegdoboz 63"/>
          <p:cNvSpPr txBox="1">
            <a:spLocks noChangeArrowheads="1"/>
          </p:cNvSpPr>
          <p:nvPr/>
        </p:nvSpPr>
        <p:spPr bwMode="auto">
          <a:xfrm>
            <a:off x="8220075" y="3821113"/>
            <a:ext cx="495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be</a:t>
            </a:r>
          </a:p>
        </p:txBody>
      </p:sp>
      <p:sp>
        <p:nvSpPr>
          <p:cNvPr id="92178" name="Line 20"/>
          <p:cNvSpPr>
            <a:spLocks noChangeShapeType="1"/>
          </p:cNvSpPr>
          <p:nvPr/>
        </p:nvSpPr>
        <p:spPr bwMode="auto">
          <a:xfrm>
            <a:off x="6165850" y="2416175"/>
            <a:ext cx="1588" cy="262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181" name="Line 23"/>
          <p:cNvSpPr>
            <a:spLocks noChangeShapeType="1"/>
          </p:cNvSpPr>
          <p:nvPr/>
        </p:nvSpPr>
        <p:spPr bwMode="auto">
          <a:xfrm>
            <a:off x="6410325" y="2420938"/>
            <a:ext cx="1119188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182" name="Line 24"/>
          <p:cNvSpPr>
            <a:spLocks noChangeShapeType="1"/>
          </p:cNvSpPr>
          <p:nvPr/>
        </p:nvSpPr>
        <p:spPr bwMode="auto">
          <a:xfrm flipV="1">
            <a:off x="6164263" y="2649538"/>
            <a:ext cx="1587" cy="71913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183" name="Line 25"/>
          <p:cNvSpPr>
            <a:spLocks noChangeShapeType="1"/>
          </p:cNvSpPr>
          <p:nvPr/>
        </p:nvSpPr>
        <p:spPr bwMode="auto">
          <a:xfrm flipV="1">
            <a:off x="6167438" y="4162425"/>
            <a:ext cx="1587" cy="7191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186" name="Line 28"/>
          <p:cNvSpPr>
            <a:spLocks noChangeShapeType="1"/>
          </p:cNvSpPr>
          <p:nvPr/>
        </p:nvSpPr>
        <p:spPr bwMode="auto">
          <a:xfrm flipH="1">
            <a:off x="7381875" y="2427288"/>
            <a:ext cx="327025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187" name="Line 29"/>
          <p:cNvSpPr>
            <a:spLocks noChangeShapeType="1"/>
          </p:cNvSpPr>
          <p:nvPr/>
        </p:nvSpPr>
        <p:spPr bwMode="auto">
          <a:xfrm>
            <a:off x="5664200" y="5035550"/>
            <a:ext cx="503238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189" name="Szövegdoboz 63"/>
          <p:cNvSpPr txBox="1">
            <a:spLocks noChangeArrowheads="1"/>
          </p:cNvSpPr>
          <p:nvPr/>
        </p:nvSpPr>
        <p:spPr bwMode="auto">
          <a:xfrm>
            <a:off x="5935663" y="35179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97304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3" y="1811338"/>
            <a:ext cx="38195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Szövegdoboz 63"/>
          <p:cNvSpPr txBox="1">
            <a:spLocks noChangeArrowheads="1"/>
          </p:cNvSpPr>
          <p:nvPr/>
        </p:nvSpPr>
        <p:spPr bwMode="auto">
          <a:xfrm>
            <a:off x="3922713" y="2817813"/>
            <a:ext cx="539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MAX</a:t>
            </a:r>
          </a:p>
        </p:txBody>
      </p:sp>
      <p:cxnSp>
        <p:nvCxnSpPr>
          <p:cNvPr id="63" name="Egyenes összekötő nyíllal 62"/>
          <p:cNvCxnSpPr/>
          <p:nvPr/>
        </p:nvCxnSpPr>
        <p:spPr>
          <a:xfrm flipH="1">
            <a:off x="1733550" y="3076575"/>
            <a:ext cx="319088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zövegdoboz 63"/>
          <p:cNvSpPr txBox="1"/>
          <p:nvPr/>
        </p:nvSpPr>
        <p:spPr>
          <a:xfrm>
            <a:off x="1806575" y="3071813"/>
            <a:ext cx="3540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endParaRPr lang="hu-HU" sz="1050" baseline="-25000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65" name="Egyenes összekötő nyíllal 64"/>
          <p:cNvCxnSpPr/>
          <p:nvPr/>
        </p:nvCxnSpPr>
        <p:spPr>
          <a:xfrm flipH="1">
            <a:off x="3422650" y="2209800"/>
            <a:ext cx="319088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65"/>
          <p:cNvSpPr txBox="1"/>
          <p:nvPr/>
        </p:nvSpPr>
        <p:spPr>
          <a:xfrm>
            <a:off x="3503613" y="1947863"/>
            <a:ext cx="3540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endParaRPr lang="hu-HU" sz="1050" baseline="-250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7" name="Szabadkézi sokszög 66"/>
          <p:cNvSpPr/>
          <p:nvPr/>
        </p:nvSpPr>
        <p:spPr>
          <a:xfrm>
            <a:off x="1509713" y="2409825"/>
            <a:ext cx="2122487" cy="1704975"/>
          </a:xfrm>
          <a:custGeom>
            <a:avLst/>
            <a:gdLst>
              <a:gd name="connsiteX0" fmla="*/ 0 w 2067399"/>
              <a:gd name="connsiteY0" fmla="*/ 1646058 h 1646058"/>
              <a:gd name="connsiteX1" fmla="*/ 235841 w 2067399"/>
              <a:gd name="connsiteY1" fmla="*/ 880610 h 1646058"/>
              <a:gd name="connsiteX2" fmla="*/ 930950 w 2067399"/>
              <a:gd name="connsiteY2" fmla="*/ 864060 h 1646058"/>
              <a:gd name="connsiteX3" fmla="*/ 1079902 w 2067399"/>
              <a:gd name="connsiteY3" fmla="*/ 131712 h 1646058"/>
              <a:gd name="connsiteX4" fmla="*/ 1837075 w 2067399"/>
              <a:gd name="connsiteY4" fmla="*/ 73786 h 1646058"/>
              <a:gd name="connsiteX5" fmla="*/ 2031540 w 2067399"/>
              <a:gd name="connsiteY5" fmla="*/ 479267 h 1646058"/>
              <a:gd name="connsiteX6" fmla="*/ 2052228 w 2067399"/>
              <a:gd name="connsiteY6" fmla="*/ 1248852 h 164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7399" h="1646058">
                <a:moveTo>
                  <a:pt x="0" y="1646058"/>
                </a:moveTo>
                <a:cubicBezTo>
                  <a:pt x="40341" y="1328500"/>
                  <a:pt x="80683" y="1010943"/>
                  <a:pt x="235841" y="880610"/>
                </a:cubicBezTo>
                <a:cubicBezTo>
                  <a:pt x="390999" y="750277"/>
                  <a:pt x="790273" y="988876"/>
                  <a:pt x="930950" y="864060"/>
                </a:cubicBezTo>
                <a:cubicBezTo>
                  <a:pt x="1071627" y="739244"/>
                  <a:pt x="928881" y="263424"/>
                  <a:pt x="1079902" y="131712"/>
                </a:cubicBezTo>
                <a:cubicBezTo>
                  <a:pt x="1230923" y="0"/>
                  <a:pt x="1678469" y="15860"/>
                  <a:pt x="1837075" y="73786"/>
                </a:cubicBezTo>
                <a:cubicBezTo>
                  <a:pt x="1995681" y="131712"/>
                  <a:pt x="1995681" y="283423"/>
                  <a:pt x="2031540" y="479267"/>
                </a:cubicBezTo>
                <a:cubicBezTo>
                  <a:pt x="2067399" y="675111"/>
                  <a:pt x="2059813" y="961981"/>
                  <a:pt x="2052228" y="1248852"/>
                </a:cubicBezTo>
              </a:path>
            </a:pathLst>
          </a:custGeom>
          <a:ln w="9525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8" name="Téglalap 67"/>
          <p:cNvSpPr/>
          <p:nvPr/>
        </p:nvSpPr>
        <p:spPr>
          <a:xfrm>
            <a:off x="768350" y="4408488"/>
            <a:ext cx="3795713" cy="209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7312" name="Picture 11"/>
          <p:cNvPicPr>
            <a:picLocks noChangeAspect="1" noChangeArrowheads="1"/>
          </p:cNvPicPr>
          <p:nvPr/>
        </p:nvPicPr>
        <p:blipFill>
          <a:blip r:embed="rId5" cstate="print"/>
          <a:srcRect r="32961"/>
          <a:stretch>
            <a:fillRect/>
          </a:stretch>
        </p:blipFill>
        <p:spPr bwMode="auto">
          <a:xfrm>
            <a:off x="2752725" y="3616325"/>
            <a:ext cx="6588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Egyenes összekötő nyíllal 69"/>
          <p:cNvCxnSpPr/>
          <p:nvPr/>
        </p:nvCxnSpPr>
        <p:spPr>
          <a:xfrm rot="16200000" flipH="1">
            <a:off x="3038476" y="3744912"/>
            <a:ext cx="106362" cy="80963"/>
          </a:xfrm>
          <a:prstGeom prst="straightConnector1">
            <a:avLst/>
          </a:prstGeom>
          <a:ln w="127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zabadkézi sokszög 73"/>
          <p:cNvSpPr/>
          <p:nvPr/>
        </p:nvSpPr>
        <p:spPr>
          <a:xfrm>
            <a:off x="1673225" y="3132138"/>
            <a:ext cx="785813" cy="758825"/>
          </a:xfrm>
          <a:custGeom>
            <a:avLst/>
            <a:gdLst>
              <a:gd name="connsiteX0" fmla="*/ 785003 w 785003"/>
              <a:gd name="connsiteY0" fmla="*/ 0 h 759124"/>
              <a:gd name="connsiteX1" fmla="*/ 189781 w 785003"/>
              <a:gd name="connsiteY1" fmla="*/ 224286 h 759124"/>
              <a:gd name="connsiteX2" fmla="*/ 0 w 785003"/>
              <a:gd name="connsiteY2" fmla="*/ 759124 h 75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003" h="759124">
                <a:moveTo>
                  <a:pt x="785003" y="0"/>
                </a:moveTo>
                <a:cubicBezTo>
                  <a:pt x="552809" y="48882"/>
                  <a:pt x="320615" y="97765"/>
                  <a:pt x="189781" y="224286"/>
                </a:cubicBezTo>
                <a:cubicBezTo>
                  <a:pt x="58947" y="350807"/>
                  <a:pt x="29473" y="554965"/>
                  <a:pt x="0" y="759124"/>
                </a:cubicBezTo>
              </a:path>
            </a:pathLst>
          </a:cu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5" name="Szövegdoboz 63"/>
          <p:cNvSpPr txBox="1">
            <a:spLocks noChangeArrowheads="1"/>
          </p:cNvSpPr>
          <p:nvPr/>
        </p:nvSpPr>
        <p:spPr bwMode="auto">
          <a:xfrm>
            <a:off x="2232025" y="2625725"/>
            <a:ext cx="431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30000">
                <a:solidFill>
                  <a:srgbClr val="000000"/>
                </a:solidFill>
              </a:rPr>
              <a:t>+</a:t>
            </a:r>
          </a:p>
        </p:txBody>
      </p:sp>
      <p:pic>
        <p:nvPicPr>
          <p:cNvPr id="92193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5813" y="4976813"/>
            <a:ext cx="1373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églalap 79"/>
          <p:cNvSpPr/>
          <p:nvPr/>
        </p:nvSpPr>
        <p:spPr>
          <a:xfrm>
            <a:off x="6161088" y="2443163"/>
            <a:ext cx="1765300" cy="2601912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3226" name="Picture 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6075" y="4529138"/>
            <a:ext cx="220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7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4875" y="5505450"/>
            <a:ext cx="1208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8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5088" y="5792788"/>
            <a:ext cx="2673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9" name="Picture 4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03838" y="5268913"/>
            <a:ext cx="2259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30" name="Picture 4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62525" y="5630863"/>
            <a:ext cx="25812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31" name="Picture 4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8450" y="6081713"/>
            <a:ext cx="20129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2" grpId="0" animBg="1"/>
      <p:bldP spid="92173" grpId="0"/>
      <p:bldP spid="92174" grpId="0"/>
      <p:bldP spid="92178" grpId="0" animBg="1"/>
      <p:bldP spid="92181" grpId="0" animBg="1"/>
      <p:bldP spid="92182" grpId="0" animBg="1"/>
      <p:bldP spid="92183" grpId="0" animBg="1"/>
      <p:bldP spid="92186" grpId="0" animBg="1"/>
      <p:bldP spid="92187" grpId="0" animBg="1"/>
      <p:bldP spid="92189" grpId="0"/>
      <p:bldP spid="61" grpId="0"/>
      <p:bldP spid="75" grpId="0"/>
      <p:bldP spid="8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églalap 53"/>
          <p:cNvSpPr/>
          <p:nvPr/>
        </p:nvSpPr>
        <p:spPr>
          <a:xfrm>
            <a:off x="4754563" y="1820863"/>
            <a:ext cx="3944937" cy="47228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7513" y="1414463"/>
            <a:ext cx="8235950" cy="1081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Nemlineáris alkalmazás - </a:t>
            </a:r>
            <a:r>
              <a:rPr lang="hu-HU" sz="1800" dirty="0" err="1" smtClean="0">
                <a:solidFill>
                  <a:srgbClr val="FFFF99"/>
                </a:solidFill>
              </a:rPr>
              <a:t>neminvertáló</a:t>
            </a:r>
            <a:r>
              <a:rPr lang="hu-HU" sz="1800" dirty="0" smtClean="0">
                <a:solidFill>
                  <a:srgbClr val="FFFF99"/>
                </a:solidFill>
              </a:rPr>
              <a:t> </a:t>
            </a:r>
            <a:r>
              <a:rPr lang="hu-HU" sz="1800" dirty="0" err="1" smtClean="0">
                <a:solidFill>
                  <a:srgbClr val="FFFF99"/>
                </a:solidFill>
              </a:rPr>
              <a:t>hiszterézises</a:t>
            </a:r>
            <a:r>
              <a:rPr lang="hu-HU" sz="1800" dirty="0" smtClean="0">
                <a:solidFill>
                  <a:srgbClr val="FFFF99"/>
                </a:solidFill>
              </a:rPr>
              <a:t> komparátor</a:t>
            </a:r>
          </a:p>
        </p:txBody>
      </p:sp>
      <p:sp>
        <p:nvSpPr>
          <p:cNvPr id="98309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983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8311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983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8313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978071C3-D7DC-4E83-96CF-559864F01F37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97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9831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1839913"/>
            <a:ext cx="391636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7191375" y="2413000"/>
            <a:ext cx="1588" cy="262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8317" name="Line 12"/>
          <p:cNvSpPr>
            <a:spLocks noChangeShapeType="1"/>
          </p:cNvSpPr>
          <p:nvPr/>
        </p:nvSpPr>
        <p:spPr bwMode="auto">
          <a:xfrm flipH="1">
            <a:off x="6161088" y="2427288"/>
            <a:ext cx="17653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8318" name="Szövegdoboz 63"/>
          <p:cNvSpPr txBox="1">
            <a:spLocks noChangeArrowheads="1"/>
          </p:cNvSpPr>
          <p:nvPr/>
        </p:nvSpPr>
        <p:spPr bwMode="auto">
          <a:xfrm>
            <a:off x="5659438" y="2328863"/>
            <a:ext cx="539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98319" name="Szövegdoboz 63"/>
          <p:cNvSpPr txBox="1">
            <a:spLocks noChangeArrowheads="1"/>
          </p:cNvSpPr>
          <p:nvPr/>
        </p:nvSpPr>
        <p:spPr bwMode="auto">
          <a:xfrm>
            <a:off x="7259638" y="4921250"/>
            <a:ext cx="4302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98320" name="Szövegdoboz 63"/>
          <p:cNvSpPr txBox="1">
            <a:spLocks noChangeArrowheads="1"/>
          </p:cNvSpPr>
          <p:nvPr/>
        </p:nvSpPr>
        <p:spPr bwMode="auto">
          <a:xfrm>
            <a:off x="6777038" y="19304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</a:p>
        </p:txBody>
      </p:sp>
      <p:sp>
        <p:nvSpPr>
          <p:cNvPr id="92177" name="Szövegdoboz 63"/>
          <p:cNvSpPr txBox="1">
            <a:spLocks noChangeArrowheads="1"/>
          </p:cNvSpPr>
          <p:nvPr/>
        </p:nvSpPr>
        <p:spPr bwMode="auto">
          <a:xfrm>
            <a:off x="7237413" y="3729038"/>
            <a:ext cx="3159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8322" name="Line 20"/>
          <p:cNvSpPr>
            <a:spLocks noChangeShapeType="1"/>
          </p:cNvSpPr>
          <p:nvPr/>
        </p:nvSpPr>
        <p:spPr bwMode="auto">
          <a:xfrm>
            <a:off x="6165850" y="2416175"/>
            <a:ext cx="1588" cy="262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179" name="Line 21"/>
          <p:cNvSpPr>
            <a:spLocks noChangeShapeType="1"/>
          </p:cNvSpPr>
          <p:nvPr/>
        </p:nvSpPr>
        <p:spPr bwMode="auto">
          <a:xfrm>
            <a:off x="5430838" y="5035550"/>
            <a:ext cx="17653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180" name="Line 22"/>
          <p:cNvSpPr>
            <a:spLocks noChangeShapeType="1"/>
          </p:cNvSpPr>
          <p:nvPr/>
        </p:nvSpPr>
        <p:spPr bwMode="auto">
          <a:xfrm>
            <a:off x="5868988" y="5035550"/>
            <a:ext cx="1119187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8325" name="Line 23"/>
          <p:cNvSpPr>
            <a:spLocks noChangeShapeType="1"/>
          </p:cNvSpPr>
          <p:nvPr/>
        </p:nvSpPr>
        <p:spPr bwMode="auto">
          <a:xfrm>
            <a:off x="6410325" y="2420938"/>
            <a:ext cx="1119188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8326" name="Line 24"/>
          <p:cNvSpPr>
            <a:spLocks noChangeShapeType="1"/>
          </p:cNvSpPr>
          <p:nvPr/>
        </p:nvSpPr>
        <p:spPr bwMode="auto">
          <a:xfrm flipV="1">
            <a:off x="6164263" y="2649538"/>
            <a:ext cx="1587" cy="71913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8327" name="Line 25"/>
          <p:cNvSpPr>
            <a:spLocks noChangeShapeType="1"/>
          </p:cNvSpPr>
          <p:nvPr/>
        </p:nvSpPr>
        <p:spPr bwMode="auto">
          <a:xfrm flipV="1">
            <a:off x="6167438" y="4162425"/>
            <a:ext cx="1587" cy="7191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184" name="Line 26"/>
          <p:cNvSpPr>
            <a:spLocks noChangeShapeType="1"/>
          </p:cNvSpPr>
          <p:nvPr/>
        </p:nvSpPr>
        <p:spPr bwMode="auto">
          <a:xfrm flipV="1">
            <a:off x="7191375" y="2794000"/>
            <a:ext cx="1588" cy="7191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185" name="Line 27"/>
          <p:cNvSpPr>
            <a:spLocks noChangeShapeType="1"/>
          </p:cNvSpPr>
          <p:nvPr/>
        </p:nvSpPr>
        <p:spPr bwMode="auto">
          <a:xfrm flipV="1">
            <a:off x="7189788" y="4054475"/>
            <a:ext cx="1587" cy="7191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8330" name="Line 28"/>
          <p:cNvSpPr>
            <a:spLocks noChangeShapeType="1"/>
          </p:cNvSpPr>
          <p:nvPr/>
        </p:nvSpPr>
        <p:spPr bwMode="auto">
          <a:xfrm flipH="1">
            <a:off x="7381875" y="2427288"/>
            <a:ext cx="327025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8331" name="Line 29"/>
          <p:cNvSpPr>
            <a:spLocks noChangeShapeType="1"/>
          </p:cNvSpPr>
          <p:nvPr/>
        </p:nvSpPr>
        <p:spPr bwMode="auto">
          <a:xfrm>
            <a:off x="5664200" y="5035550"/>
            <a:ext cx="327025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188" name="Line 30"/>
          <p:cNvSpPr>
            <a:spLocks noChangeShapeType="1"/>
          </p:cNvSpPr>
          <p:nvPr/>
        </p:nvSpPr>
        <p:spPr bwMode="auto">
          <a:xfrm flipH="1">
            <a:off x="6172200" y="3114675"/>
            <a:ext cx="1012825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 type="arrow" w="sm" len="sm"/>
            <a:tailEnd type="arrow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98333" name="Szövegdoboz 63"/>
          <p:cNvSpPr txBox="1">
            <a:spLocks noChangeArrowheads="1"/>
          </p:cNvSpPr>
          <p:nvPr/>
        </p:nvSpPr>
        <p:spPr bwMode="auto">
          <a:xfrm>
            <a:off x="5935663" y="35179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2190" name="Szövegdoboz 63"/>
          <p:cNvSpPr txBox="1">
            <a:spLocks noChangeArrowheads="1"/>
          </p:cNvSpPr>
          <p:nvPr/>
        </p:nvSpPr>
        <p:spPr bwMode="auto">
          <a:xfrm>
            <a:off x="6305550" y="2901950"/>
            <a:ext cx="315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FF"/>
                </a:solidFill>
              </a:rPr>
              <a:t>u</a:t>
            </a:r>
            <a:r>
              <a:rPr lang="hu-HU" sz="1200" baseline="-25000">
                <a:solidFill>
                  <a:srgbClr val="0000FF"/>
                </a:solidFill>
              </a:rPr>
              <a:t>H</a:t>
            </a:r>
          </a:p>
        </p:txBody>
      </p:sp>
      <p:pic>
        <p:nvPicPr>
          <p:cNvPr id="98335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3" y="1811338"/>
            <a:ext cx="38195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36" name="Szövegdoboz 63"/>
          <p:cNvSpPr txBox="1">
            <a:spLocks noChangeArrowheads="1"/>
          </p:cNvSpPr>
          <p:nvPr/>
        </p:nvSpPr>
        <p:spPr bwMode="auto">
          <a:xfrm>
            <a:off x="3927475" y="2873375"/>
            <a:ext cx="4302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min</a:t>
            </a:r>
          </a:p>
        </p:txBody>
      </p:sp>
      <p:cxnSp>
        <p:nvCxnSpPr>
          <p:cNvPr id="63" name="Egyenes összekötő nyíllal 62"/>
          <p:cNvCxnSpPr/>
          <p:nvPr/>
        </p:nvCxnSpPr>
        <p:spPr>
          <a:xfrm flipH="1">
            <a:off x="1733550" y="3076575"/>
            <a:ext cx="319088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zövegdoboz 63"/>
          <p:cNvSpPr txBox="1"/>
          <p:nvPr/>
        </p:nvSpPr>
        <p:spPr>
          <a:xfrm>
            <a:off x="1806575" y="3071813"/>
            <a:ext cx="3540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endParaRPr lang="hu-HU" sz="1050" baseline="-25000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65" name="Egyenes összekötő nyíllal 64"/>
          <p:cNvCxnSpPr/>
          <p:nvPr/>
        </p:nvCxnSpPr>
        <p:spPr>
          <a:xfrm flipH="1">
            <a:off x="3422650" y="2209800"/>
            <a:ext cx="319088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65"/>
          <p:cNvSpPr txBox="1"/>
          <p:nvPr/>
        </p:nvSpPr>
        <p:spPr>
          <a:xfrm>
            <a:off x="3503613" y="1947863"/>
            <a:ext cx="3540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FF0000"/>
                </a:solidFill>
                <a:cs typeface="+mn-cs"/>
              </a:rPr>
              <a:t>I</a:t>
            </a:r>
            <a:endParaRPr lang="hu-HU" sz="1050" baseline="-250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7" name="Szabadkézi sokszög 66"/>
          <p:cNvSpPr/>
          <p:nvPr/>
        </p:nvSpPr>
        <p:spPr>
          <a:xfrm>
            <a:off x="1509713" y="2409825"/>
            <a:ext cx="2122487" cy="1704975"/>
          </a:xfrm>
          <a:custGeom>
            <a:avLst/>
            <a:gdLst>
              <a:gd name="connsiteX0" fmla="*/ 0 w 2067399"/>
              <a:gd name="connsiteY0" fmla="*/ 1646058 h 1646058"/>
              <a:gd name="connsiteX1" fmla="*/ 235841 w 2067399"/>
              <a:gd name="connsiteY1" fmla="*/ 880610 h 1646058"/>
              <a:gd name="connsiteX2" fmla="*/ 930950 w 2067399"/>
              <a:gd name="connsiteY2" fmla="*/ 864060 h 1646058"/>
              <a:gd name="connsiteX3" fmla="*/ 1079902 w 2067399"/>
              <a:gd name="connsiteY3" fmla="*/ 131712 h 1646058"/>
              <a:gd name="connsiteX4" fmla="*/ 1837075 w 2067399"/>
              <a:gd name="connsiteY4" fmla="*/ 73786 h 1646058"/>
              <a:gd name="connsiteX5" fmla="*/ 2031540 w 2067399"/>
              <a:gd name="connsiteY5" fmla="*/ 479267 h 1646058"/>
              <a:gd name="connsiteX6" fmla="*/ 2052228 w 2067399"/>
              <a:gd name="connsiteY6" fmla="*/ 1248852 h 164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7399" h="1646058">
                <a:moveTo>
                  <a:pt x="0" y="1646058"/>
                </a:moveTo>
                <a:cubicBezTo>
                  <a:pt x="40341" y="1328500"/>
                  <a:pt x="80683" y="1010943"/>
                  <a:pt x="235841" y="880610"/>
                </a:cubicBezTo>
                <a:cubicBezTo>
                  <a:pt x="390999" y="750277"/>
                  <a:pt x="790273" y="988876"/>
                  <a:pt x="930950" y="864060"/>
                </a:cubicBezTo>
                <a:cubicBezTo>
                  <a:pt x="1071627" y="739244"/>
                  <a:pt x="928881" y="263424"/>
                  <a:pt x="1079902" y="131712"/>
                </a:cubicBezTo>
                <a:cubicBezTo>
                  <a:pt x="1230923" y="0"/>
                  <a:pt x="1678469" y="15860"/>
                  <a:pt x="1837075" y="73786"/>
                </a:cubicBezTo>
                <a:cubicBezTo>
                  <a:pt x="1995681" y="131712"/>
                  <a:pt x="1995681" y="283423"/>
                  <a:pt x="2031540" y="479267"/>
                </a:cubicBezTo>
                <a:cubicBezTo>
                  <a:pt x="2067399" y="675111"/>
                  <a:pt x="2059813" y="961981"/>
                  <a:pt x="2052228" y="1248852"/>
                </a:cubicBezTo>
              </a:path>
            </a:pathLst>
          </a:custGeom>
          <a:ln w="9525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8" name="Téglalap 67"/>
          <p:cNvSpPr/>
          <p:nvPr/>
        </p:nvSpPr>
        <p:spPr>
          <a:xfrm>
            <a:off x="768350" y="4408488"/>
            <a:ext cx="3795713" cy="2095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8343" name="Picture 11"/>
          <p:cNvPicPr>
            <a:picLocks noChangeAspect="1" noChangeArrowheads="1"/>
          </p:cNvPicPr>
          <p:nvPr/>
        </p:nvPicPr>
        <p:blipFill>
          <a:blip r:embed="rId5" cstate="print"/>
          <a:srcRect r="32961"/>
          <a:stretch>
            <a:fillRect/>
          </a:stretch>
        </p:blipFill>
        <p:spPr bwMode="auto">
          <a:xfrm>
            <a:off x="2752725" y="3616325"/>
            <a:ext cx="6588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Egyenes összekötő nyíllal 69"/>
          <p:cNvCxnSpPr/>
          <p:nvPr/>
        </p:nvCxnSpPr>
        <p:spPr>
          <a:xfrm rot="16200000" flipH="1">
            <a:off x="3038476" y="3744912"/>
            <a:ext cx="106362" cy="80963"/>
          </a:xfrm>
          <a:prstGeom prst="straightConnector1">
            <a:avLst/>
          </a:prstGeom>
          <a:ln w="127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zabadkézi sokszög 73"/>
          <p:cNvSpPr/>
          <p:nvPr/>
        </p:nvSpPr>
        <p:spPr>
          <a:xfrm>
            <a:off x="1673225" y="3132138"/>
            <a:ext cx="785813" cy="758825"/>
          </a:xfrm>
          <a:custGeom>
            <a:avLst/>
            <a:gdLst>
              <a:gd name="connsiteX0" fmla="*/ 785003 w 785003"/>
              <a:gd name="connsiteY0" fmla="*/ 0 h 759124"/>
              <a:gd name="connsiteX1" fmla="*/ 189781 w 785003"/>
              <a:gd name="connsiteY1" fmla="*/ 224286 h 759124"/>
              <a:gd name="connsiteX2" fmla="*/ 0 w 785003"/>
              <a:gd name="connsiteY2" fmla="*/ 759124 h 75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003" h="759124">
                <a:moveTo>
                  <a:pt x="785003" y="0"/>
                </a:moveTo>
                <a:cubicBezTo>
                  <a:pt x="552809" y="48882"/>
                  <a:pt x="320615" y="97765"/>
                  <a:pt x="189781" y="224286"/>
                </a:cubicBezTo>
                <a:cubicBezTo>
                  <a:pt x="58947" y="350807"/>
                  <a:pt x="29473" y="554965"/>
                  <a:pt x="0" y="759124"/>
                </a:cubicBezTo>
              </a:path>
            </a:pathLst>
          </a:cu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4956175"/>
            <a:ext cx="13541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Szövegdoboz 63"/>
          <p:cNvSpPr txBox="1">
            <a:spLocks noChangeArrowheads="1"/>
          </p:cNvSpPr>
          <p:nvPr/>
        </p:nvSpPr>
        <p:spPr bwMode="auto">
          <a:xfrm>
            <a:off x="2230438" y="2647950"/>
            <a:ext cx="3159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6" name="Téglalap 55"/>
          <p:cNvSpPr/>
          <p:nvPr/>
        </p:nvSpPr>
        <p:spPr>
          <a:xfrm>
            <a:off x="5427663" y="2425700"/>
            <a:ext cx="1765300" cy="260191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8349" name="Line 29"/>
          <p:cNvSpPr>
            <a:spLocks noChangeShapeType="1"/>
          </p:cNvSpPr>
          <p:nvPr/>
        </p:nvSpPr>
        <p:spPr bwMode="auto">
          <a:xfrm>
            <a:off x="5664200" y="5035550"/>
            <a:ext cx="503238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8350" name="Szövegdoboz 63"/>
          <p:cNvSpPr txBox="1">
            <a:spLocks noChangeArrowheads="1"/>
          </p:cNvSpPr>
          <p:nvPr/>
        </p:nvSpPr>
        <p:spPr bwMode="auto">
          <a:xfrm>
            <a:off x="8220075" y="3821113"/>
            <a:ext cx="495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be</a:t>
            </a:r>
          </a:p>
        </p:txBody>
      </p:sp>
      <p:pic>
        <p:nvPicPr>
          <p:cNvPr id="94259" name="Picture 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4963" y="4445000"/>
            <a:ext cx="22272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60" name="Picture 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5500" y="5500688"/>
            <a:ext cx="12731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61" name="Picture 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85888" y="5842000"/>
            <a:ext cx="2646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62" name="Picture 5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49863" y="5280025"/>
            <a:ext cx="21669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63" name="Picture 5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2838" y="5600700"/>
            <a:ext cx="2447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64" name="Picture 5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91313" y="5983288"/>
            <a:ext cx="178593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 animBg="1"/>
      <p:bldP spid="92177" grpId="0"/>
      <p:bldP spid="92179" grpId="0" animBg="1"/>
      <p:bldP spid="92180" grpId="0" animBg="1"/>
      <p:bldP spid="92184" grpId="0" animBg="1"/>
      <p:bldP spid="92185" grpId="0" animBg="1"/>
      <p:bldP spid="92188" grpId="0" animBg="1"/>
      <p:bldP spid="92190" grpId="0"/>
      <p:bldP spid="55" grpId="0"/>
      <p:bldP spid="5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églalap 53"/>
          <p:cNvSpPr/>
          <p:nvPr/>
        </p:nvSpPr>
        <p:spPr>
          <a:xfrm>
            <a:off x="4754563" y="1820863"/>
            <a:ext cx="3944937" cy="47228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7513" y="1414463"/>
            <a:ext cx="8235950" cy="1081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Nemlineáris alkalmazás - </a:t>
            </a:r>
            <a:r>
              <a:rPr lang="hu-HU" sz="1800" dirty="0" err="1" smtClean="0">
                <a:solidFill>
                  <a:srgbClr val="FFFF99"/>
                </a:solidFill>
              </a:rPr>
              <a:t>neminvertáló</a:t>
            </a:r>
            <a:r>
              <a:rPr lang="hu-HU" sz="1800" dirty="0" smtClean="0">
                <a:solidFill>
                  <a:srgbClr val="FFFF99"/>
                </a:solidFill>
              </a:rPr>
              <a:t> </a:t>
            </a:r>
            <a:r>
              <a:rPr lang="hu-HU" sz="1800" dirty="0" err="1" smtClean="0">
                <a:solidFill>
                  <a:srgbClr val="FFFF99"/>
                </a:solidFill>
              </a:rPr>
              <a:t>hiszterézises</a:t>
            </a:r>
            <a:r>
              <a:rPr lang="hu-HU" sz="1800" dirty="0" smtClean="0">
                <a:solidFill>
                  <a:srgbClr val="FFFF99"/>
                </a:solidFill>
              </a:rPr>
              <a:t> komparátor</a:t>
            </a:r>
          </a:p>
        </p:txBody>
      </p:sp>
      <p:sp>
        <p:nvSpPr>
          <p:cNvPr id="99333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993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933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9933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9337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11052383-23CA-4CB7-A092-BF2F9DF72665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98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9933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1839913"/>
            <a:ext cx="391636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0" name="Line 11"/>
          <p:cNvSpPr>
            <a:spLocks noChangeShapeType="1"/>
          </p:cNvSpPr>
          <p:nvPr/>
        </p:nvSpPr>
        <p:spPr bwMode="auto">
          <a:xfrm>
            <a:off x="7191375" y="2413000"/>
            <a:ext cx="1588" cy="262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9341" name="Line 12"/>
          <p:cNvSpPr>
            <a:spLocks noChangeShapeType="1"/>
          </p:cNvSpPr>
          <p:nvPr/>
        </p:nvSpPr>
        <p:spPr bwMode="auto">
          <a:xfrm flipH="1">
            <a:off x="6161088" y="2427288"/>
            <a:ext cx="17653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9342" name="Szövegdoboz 63"/>
          <p:cNvSpPr txBox="1">
            <a:spLocks noChangeArrowheads="1"/>
          </p:cNvSpPr>
          <p:nvPr/>
        </p:nvSpPr>
        <p:spPr bwMode="auto">
          <a:xfrm>
            <a:off x="5659438" y="2328863"/>
            <a:ext cx="539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99343" name="Szövegdoboz 63"/>
          <p:cNvSpPr txBox="1">
            <a:spLocks noChangeArrowheads="1"/>
          </p:cNvSpPr>
          <p:nvPr/>
        </p:nvSpPr>
        <p:spPr bwMode="auto">
          <a:xfrm>
            <a:off x="7259638" y="4921250"/>
            <a:ext cx="4302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99344" name="Szövegdoboz 63"/>
          <p:cNvSpPr txBox="1">
            <a:spLocks noChangeArrowheads="1"/>
          </p:cNvSpPr>
          <p:nvPr/>
        </p:nvSpPr>
        <p:spPr bwMode="auto">
          <a:xfrm>
            <a:off x="6777038" y="19304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ki</a:t>
            </a:r>
          </a:p>
        </p:txBody>
      </p:sp>
      <p:sp>
        <p:nvSpPr>
          <p:cNvPr id="99345" name="Szövegdoboz 63"/>
          <p:cNvSpPr txBox="1">
            <a:spLocks noChangeArrowheads="1"/>
          </p:cNvSpPr>
          <p:nvPr/>
        </p:nvSpPr>
        <p:spPr bwMode="auto">
          <a:xfrm>
            <a:off x="7237413" y="3729038"/>
            <a:ext cx="3159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9346" name="Line 20"/>
          <p:cNvSpPr>
            <a:spLocks noChangeShapeType="1"/>
          </p:cNvSpPr>
          <p:nvPr/>
        </p:nvSpPr>
        <p:spPr bwMode="auto">
          <a:xfrm>
            <a:off x="6165850" y="2416175"/>
            <a:ext cx="1588" cy="262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9347" name="Line 21"/>
          <p:cNvSpPr>
            <a:spLocks noChangeShapeType="1"/>
          </p:cNvSpPr>
          <p:nvPr/>
        </p:nvSpPr>
        <p:spPr bwMode="auto">
          <a:xfrm>
            <a:off x="5430838" y="5035550"/>
            <a:ext cx="17653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9348" name="Line 22"/>
          <p:cNvSpPr>
            <a:spLocks noChangeShapeType="1"/>
          </p:cNvSpPr>
          <p:nvPr/>
        </p:nvSpPr>
        <p:spPr bwMode="auto">
          <a:xfrm>
            <a:off x="5868988" y="5035550"/>
            <a:ext cx="1119187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9349" name="Line 23"/>
          <p:cNvSpPr>
            <a:spLocks noChangeShapeType="1"/>
          </p:cNvSpPr>
          <p:nvPr/>
        </p:nvSpPr>
        <p:spPr bwMode="auto">
          <a:xfrm>
            <a:off x="6410325" y="2420938"/>
            <a:ext cx="1119188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9350" name="Line 24"/>
          <p:cNvSpPr>
            <a:spLocks noChangeShapeType="1"/>
          </p:cNvSpPr>
          <p:nvPr/>
        </p:nvSpPr>
        <p:spPr bwMode="auto">
          <a:xfrm flipV="1">
            <a:off x="6164263" y="2649538"/>
            <a:ext cx="1587" cy="71913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9351" name="Line 25"/>
          <p:cNvSpPr>
            <a:spLocks noChangeShapeType="1"/>
          </p:cNvSpPr>
          <p:nvPr/>
        </p:nvSpPr>
        <p:spPr bwMode="auto">
          <a:xfrm flipV="1">
            <a:off x="6167438" y="4162425"/>
            <a:ext cx="1587" cy="7191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9352" name="Line 26"/>
          <p:cNvSpPr>
            <a:spLocks noChangeShapeType="1"/>
          </p:cNvSpPr>
          <p:nvPr/>
        </p:nvSpPr>
        <p:spPr bwMode="auto">
          <a:xfrm flipV="1">
            <a:off x="7191375" y="2794000"/>
            <a:ext cx="1588" cy="7191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9353" name="Line 27"/>
          <p:cNvSpPr>
            <a:spLocks noChangeShapeType="1"/>
          </p:cNvSpPr>
          <p:nvPr/>
        </p:nvSpPr>
        <p:spPr bwMode="auto">
          <a:xfrm flipV="1">
            <a:off x="7189788" y="4054475"/>
            <a:ext cx="1587" cy="7191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9354" name="Line 28"/>
          <p:cNvSpPr>
            <a:spLocks noChangeShapeType="1"/>
          </p:cNvSpPr>
          <p:nvPr/>
        </p:nvSpPr>
        <p:spPr bwMode="auto">
          <a:xfrm flipH="1">
            <a:off x="7381875" y="2427288"/>
            <a:ext cx="327025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9355" name="Line 29"/>
          <p:cNvSpPr>
            <a:spLocks noChangeShapeType="1"/>
          </p:cNvSpPr>
          <p:nvPr/>
        </p:nvSpPr>
        <p:spPr bwMode="auto">
          <a:xfrm>
            <a:off x="5664200" y="5035550"/>
            <a:ext cx="327025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9356" name="Szövegdoboz 63"/>
          <p:cNvSpPr txBox="1">
            <a:spLocks noChangeArrowheads="1"/>
          </p:cNvSpPr>
          <p:nvPr/>
        </p:nvSpPr>
        <p:spPr bwMode="auto">
          <a:xfrm>
            <a:off x="5935663" y="3517900"/>
            <a:ext cx="3159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99357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3" y="1811338"/>
            <a:ext cx="38195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58" name="Line 29"/>
          <p:cNvSpPr>
            <a:spLocks noChangeShapeType="1"/>
          </p:cNvSpPr>
          <p:nvPr/>
        </p:nvSpPr>
        <p:spPr bwMode="auto">
          <a:xfrm>
            <a:off x="5664200" y="5035550"/>
            <a:ext cx="503238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1" name="Téglalap 50"/>
          <p:cNvSpPr/>
          <p:nvPr/>
        </p:nvSpPr>
        <p:spPr>
          <a:xfrm>
            <a:off x="506413" y="4410075"/>
            <a:ext cx="4581525" cy="2203450"/>
          </a:xfrm>
          <a:prstGeom prst="rect">
            <a:avLst/>
          </a:prstGeom>
          <a:solidFill>
            <a:schemeClr val="tx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9360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6475" y="5024438"/>
            <a:ext cx="39052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Egyenes összekötő nyíllal 52"/>
          <p:cNvCxnSpPr/>
          <p:nvPr/>
        </p:nvCxnSpPr>
        <p:spPr>
          <a:xfrm rot="5400000" flipH="1" flipV="1">
            <a:off x="131763" y="5543550"/>
            <a:ext cx="1909762" cy="1588"/>
          </a:xfrm>
          <a:prstGeom prst="straightConnector1">
            <a:avLst/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/>
          <p:nvPr/>
        </p:nvCxnSpPr>
        <p:spPr>
          <a:xfrm>
            <a:off x="954088" y="5653088"/>
            <a:ext cx="4000500" cy="1587"/>
          </a:xfrm>
          <a:prstGeom prst="straightConnector1">
            <a:avLst/>
          </a:prstGeom>
          <a:ln w="158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63" name="Szövegdoboz 63"/>
          <p:cNvSpPr txBox="1">
            <a:spLocks noChangeArrowheads="1"/>
          </p:cNvSpPr>
          <p:nvPr/>
        </p:nvSpPr>
        <p:spPr bwMode="auto">
          <a:xfrm>
            <a:off x="2105025" y="5119688"/>
            <a:ext cx="315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FF"/>
                </a:solidFill>
              </a:rPr>
              <a:t>u</a:t>
            </a:r>
            <a:r>
              <a:rPr lang="hu-HU" sz="1200" baseline="-25000">
                <a:solidFill>
                  <a:srgbClr val="0000FF"/>
                </a:solidFill>
              </a:rPr>
              <a:t>be</a:t>
            </a:r>
          </a:p>
        </p:txBody>
      </p:sp>
      <p:sp>
        <p:nvSpPr>
          <p:cNvPr id="99364" name="Szövegdoboz 63"/>
          <p:cNvSpPr txBox="1">
            <a:spLocks noChangeArrowheads="1"/>
          </p:cNvSpPr>
          <p:nvPr/>
        </p:nvSpPr>
        <p:spPr bwMode="auto">
          <a:xfrm>
            <a:off x="822325" y="5326063"/>
            <a:ext cx="315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M</a:t>
            </a:r>
          </a:p>
        </p:txBody>
      </p:sp>
      <p:cxnSp>
        <p:nvCxnSpPr>
          <p:cNvPr id="61" name="Egyenes összekötő nyíllal 60"/>
          <p:cNvCxnSpPr/>
          <p:nvPr/>
        </p:nvCxnSpPr>
        <p:spPr>
          <a:xfrm>
            <a:off x="1057275" y="5426075"/>
            <a:ext cx="3779838" cy="1588"/>
          </a:xfrm>
          <a:prstGeom prst="straightConnector1">
            <a:avLst/>
          </a:prstGeom>
          <a:ln w="6350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11"/>
          <p:cNvSpPr>
            <a:spLocks noChangeShapeType="1"/>
          </p:cNvSpPr>
          <p:nvPr/>
        </p:nvSpPr>
        <p:spPr bwMode="auto">
          <a:xfrm>
            <a:off x="1239838" y="4899025"/>
            <a:ext cx="1587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2519363" y="4894263"/>
            <a:ext cx="1587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cxnSp>
        <p:nvCxnSpPr>
          <p:cNvPr id="73" name="Egyenes összekötő nyíllal 72"/>
          <p:cNvCxnSpPr/>
          <p:nvPr/>
        </p:nvCxnSpPr>
        <p:spPr>
          <a:xfrm>
            <a:off x="1038225" y="4900613"/>
            <a:ext cx="3779838" cy="1587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ine 13"/>
          <p:cNvSpPr>
            <a:spLocks noChangeShapeType="1"/>
          </p:cNvSpPr>
          <p:nvPr/>
        </p:nvSpPr>
        <p:spPr bwMode="auto">
          <a:xfrm flipH="1">
            <a:off x="3754438" y="4903788"/>
            <a:ext cx="10795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cxnSp>
        <p:nvCxnSpPr>
          <p:cNvPr id="76" name="Egyenes összekötő nyíllal 75"/>
          <p:cNvCxnSpPr/>
          <p:nvPr/>
        </p:nvCxnSpPr>
        <p:spPr>
          <a:xfrm>
            <a:off x="1042988" y="6367463"/>
            <a:ext cx="3779837" cy="1587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71" name="Szövegdoboz 63"/>
          <p:cNvSpPr txBox="1">
            <a:spLocks noChangeArrowheads="1"/>
          </p:cNvSpPr>
          <p:nvPr/>
        </p:nvSpPr>
        <p:spPr bwMode="auto">
          <a:xfrm>
            <a:off x="654050" y="6259513"/>
            <a:ext cx="4302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ki</a:t>
            </a:r>
            <a:r>
              <a:rPr lang="hu-HU" sz="1100">
                <a:solidFill>
                  <a:srgbClr val="000000"/>
                </a:solidFill>
              </a:rPr>
              <a:t> </a:t>
            </a:r>
            <a:r>
              <a:rPr lang="hu-HU" sz="1100" baseline="-25000">
                <a:solidFill>
                  <a:srgbClr val="000000"/>
                </a:solidFill>
              </a:rPr>
              <a:t>min</a:t>
            </a:r>
          </a:p>
        </p:txBody>
      </p:sp>
      <p:sp>
        <p:nvSpPr>
          <p:cNvPr id="99372" name="Szövegdoboz 63"/>
          <p:cNvSpPr txBox="1">
            <a:spLocks noChangeArrowheads="1"/>
          </p:cNvSpPr>
          <p:nvPr/>
        </p:nvSpPr>
        <p:spPr bwMode="auto">
          <a:xfrm>
            <a:off x="620713" y="4806950"/>
            <a:ext cx="43021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ki</a:t>
            </a:r>
            <a:r>
              <a:rPr lang="hu-HU" sz="1100">
                <a:solidFill>
                  <a:srgbClr val="000000"/>
                </a:solidFill>
              </a:rPr>
              <a:t> </a:t>
            </a:r>
            <a:r>
              <a:rPr lang="hu-HU" sz="11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>
            <a:off x="3765550" y="4894263"/>
            <a:ext cx="1588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0" name="Line 13"/>
          <p:cNvSpPr>
            <a:spLocks noChangeShapeType="1"/>
          </p:cNvSpPr>
          <p:nvPr/>
        </p:nvSpPr>
        <p:spPr bwMode="auto">
          <a:xfrm flipH="1">
            <a:off x="2516188" y="6369050"/>
            <a:ext cx="12588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 flipH="1">
            <a:off x="1098550" y="6365875"/>
            <a:ext cx="1444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2" name="Szövegdoboz 63"/>
          <p:cNvSpPr txBox="1">
            <a:spLocks noChangeArrowheads="1"/>
          </p:cNvSpPr>
          <p:nvPr/>
        </p:nvSpPr>
        <p:spPr bwMode="auto">
          <a:xfrm>
            <a:off x="1546225" y="6124575"/>
            <a:ext cx="31591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FF0000"/>
                </a:solidFill>
              </a:rPr>
              <a:t>u</a:t>
            </a:r>
            <a:r>
              <a:rPr lang="hu-HU" sz="1200" baseline="-25000">
                <a:solidFill>
                  <a:srgbClr val="FF0000"/>
                </a:solidFill>
              </a:rPr>
              <a:t>ki</a:t>
            </a:r>
          </a:p>
        </p:txBody>
      </p:sp>
      <p:sp>
        <p:nvSpPr>
          <p:cNvPr id="83" name="Line 13"/>
          <p:cNvSpPr>
            <a:spLocks noChangeShapeType="1"/>
          </p:cNvSpPr>
          <p:nvPr/>
        </p:nvSpPr>
        <p:spPr bwMode="auto">
          <a:xfrm flipH="1">
            <a:off x="1233488" y="490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9378" name="Szövegdoboz 63"/>
          <p:cNvSpPr txBox="1">
            <a:spLocks noChangeArrowheads="1"/>
          </p:cNvSpPr>
          <p:nvPr/>
        </p:nvSpPr>
        <p:spPr bwMode="auto">
          <a:xfrm>
            <a:off x="4881563" y="5705475"/>
            <a:ext cx="2428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t</a:t>
            </a:r>
            <a:endParaRPr lang="hu-HU" sz="1200" baseline="-25000">
              <a:solidFill>
                <a:srgbClr val="000000"/>
              </a:solidFill>
            </a:endParaRPr>
          </a:p>
        </p:txBody>
      </p:sp>
      <p:cxnSp>
        <p:nvCxnSpPr>
          <p:cNvPr id="85" name="Egyenes összekötő nyíllal 84"/>
          <p:cNvCxnSpPr/>
          <p:nvPr/>
        </p:nvCxnSpPr>
        <p:spPr>
          <a:xfrm>
            <a:off x="1058863" y="5876925"/>
            <a:ext cx="3781425" cy="1588"/>
          </a:xfrm>
          <a:prstGeom prst="straightConnector1">
            <a:avLst/>
          </a:prstGeom>
          <a:ln w="6350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80" name="Szövegdoboz 63"/>
          <p:cNvSpPr txBox="1">
            <a:spLocks noChangeArrowheads="1"/>
          </p:cNvSpPr>
          <p:nvPr/>
        </p:nvSpPr>
        <p:spPr bwMode="auto">
          <a:xfrm>
            <a:off x="830263" y="5781675"/>
            <a:ext cx="3159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100">
                <a:solidFill>
                  <a:srgbClr val="000000"/>
                </a:solidFill>
              </a:rPr>
              <a:t>u</a:t>
            </a:r>
            <a:r>
              <a:rPr lang="hu-HU" sz="1100" baseline="-250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9381" name="Szövegdoboz 54"/>
          <p:cNvSpPr txBox="1">
            <a:spLocks noChangeArrowheads="1"/>
          </p:cNvSpPr>
          <p:nvPr/>
        </p:nvSpPr>
        <p:spPr bwMode="auto">
          <a:xfrm>
            <a:off x="7521575" y="1392238"/>
            <a:ext cx="12096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hlinkClick r:id="rId6" action="ppaction://hlinkfile"/>
              </a:rPr>
              <a:t>MC példa</a:t>
            </a:r>
            <a:endParaRPr lang="hu-HU" sz="1400"/>
          </a:p>
        </p:txBody>
      </p:sp>
      <p:sp>
        <p:nvSpPr>
          <p:cNvPr id="99382" name="Szövegdoboz 63"/>
          <p:cNvSpPr txBox="1">
            <a:spLocks noChangeArrowheads="1"/>
          </p:cNvSpPr>
          <p:nvPr/>
        </p:nvSpPr>
        <p:spPr bwMode="auto">
          <a:xfrm>
            <a:off x="8220075" y="3821113"/>
            <a:ext cx="495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u</a:t>
            </a:r>
            <a:r>
              <a:rPr lang="hu-HU" sz="1200" baseline="-25000">
                <a:solidFill>
                  <a:srgbClr val="000000"/>
                </a:solidFill>
              </a:rPr>
              <a:t>be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5" grpId="0" animBg="1"/>
      <p:bldP spid="79" grpId="0" animBg="1"/>
      <p:bldP spid="80" grpId="0" animBg="1"/>
      <p:bldP spid="81" grpId="0" animBg="1"/>
      <p:bldP spid="82" grpId="0"/>
      <p:bldP spid="8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1313" y="409575"/>
            <a:ext cx="8501062" cy="6794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Műveleti erősítő kapcsolások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7513" y="1414463"/>
            <a:ext cx="4656137" cy="4946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dirty="0" smtClean="0">
                <a:solidFill>
                  <a:srgbClr val="FFFF99"/>
                </a:solidFill>
              </a:rPr>
              <a:t>Analóg – Digitális (A/D) átalakító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8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Feladat: </a:t>
            </a:r>
            <a:r>
              <a:rPr lang="hu-HU" sz="1400" dirty="0" smtClean="0"/>
              <a:t>analóg jel mintájából digitálisan kódolt jel előállítása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Bemenet: feszültség (ritkábban áram)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Kimenete: </a:t>
            </a:r>
            <a:r>
              <a:rPr lang="hu-HU" sz="1400" dirty="0" smtClean="0"/>
              <a:t>a bemeneti jellel arányos bináris számérték (kód)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400" dirty="0" smtClean="0">
              <a:solidFill>
                <a:srgbClr val="FFFF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400" dirty="0" smtClean="0">
                <a:solidFill>
                  <a:srgbClr val="FFFF99"/>
                </a:solidFill>
              </a:rPr>
              <a:t>Jellemzők: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Kimeneti bitek száma </a:t>
            </a:r>
            <a:r>
              <a:rPr lang="hu-HU" sz="1200" dirty="0" smtClean="0">
                <a:solidFill>
                  <a:srgbClr val="FFFF99"/>
                </a:solidFill>
              </a:rPr>
              <a:t>(felbontás) pl. 8bit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Maximális mintavételi frekvencia </a:t>
            </a:r>
            <a:r>
              <a:rPr lang="hu-HU" sz="1200" dirty="0" smtClean="0">
                <a:solidFill>
                  <a:srgbClr val="FFFF99"/>
                </a:solidFill>
              </a:rPr>
              <a:t>(</a:t>
            </a:r>
            <a:r>
              <a:rPr lang="hu-HU" sz="1200" dirty="0" err="1" smtClean="0">
                <a:solidFill>
                  <a:srgbClr val="FFFF99"/>
                </a:solidFill>
              </a:rPr>
              <a:t>Msample</a:t>
            </a:r>
            <a:r>
              <a:rPr lang="hu-HU" sz="1200" dirty="0" smtClean="0">
                <a:solidFill>
                  <a:srgbClr val="FFFF99"/>
                </a:solidFill>
              </a:rPr>
              <a:t>/s)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1200" dirty="0" smtClean="0"/>
              <a:t>Interfész: soros-párhuzamos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u-HU" sz="1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hu-HU" sz="1000" dirty="0" smtClean="0">
              <a:solidFill>
                <a:srgbClr val="FFFF99"/>
              </a:solidFill>
            </a:endParaRPr>
          </a:p>
        </p:txBody>
      </p:sp>
      <p:sp>
        <p:nvSpPr>
          <p:cNvPr id="100356" name="Rectangle 11"/>
          <p:cNvSpPr>
            <a:spLocks noChangeArrowheads="1"/>
          </p:cNvSpPr>
          <p:nvPr/>
        </p:nvSpPr>
        <p:spPr bwMode="auto">
          <a:xfrm>
            <a:off x="8921750" y="4000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hu-HU" sz="1100">
                <a:latin typeface="Arial" charset="0"/>
                <a:cs typeface="Times New Roman" pitchFamily="18" charset="0"/>
              </a:rPr>
              <a:t> </a:t>
            </a:r>
            <a:endParaRPr lang="hu-HU">
              <a:latin typeface="Arial" charset="0"/>
            </a:endParaRPr>
          </a:p>
        </p:txBody>
      </p:sp>
      <p:sp>
        <p:nvSpPr>
          <p:cNvPr id="10035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0358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0035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0360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41" name="Dia számának helye 40"/>
          <p:cNvSpPr txBox="1">
            <a:spLocks noGrp="1"/>
          </p:cNvSpPr>
          <p:nvPr/>
        </p:nvSpPr>
        <p:spPr bwMode="auto">
          <a:xfrm>
            <a:off x="3381375" y="6635750"/>
            <a:ext cx="2289175" cy="33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4E7316ED-221F-4DEE-92F8-945F09B3E27F}" type="slidenum">
              <a:rPr lang="hu-HU" sz="1000">
                <a:latin typeface="Arial" charset="0"/>
                <a:cs typeface="+mn-cs"/>
              </a:rPr>
              <a:pPr algn="ctr">
                <a:defRPr/>
              </a:pPr>
              <a:t>99</a:t>
            </a:fld>
            <a:endParaRPr lang="hu-HU" sz="1000">
              <a:latin typeface="Arial" charset="0"/>
              <a:cs typeface="+mn-cs"/>
            </a:endParaRPr>
          </a:p>
        </p:txBody>
      </p:sp>
      <p:pic>
        <p:nvPicPr>
          <p:cNvPr id="9626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8" y="1765300"/>
            <a:ext cx="36195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6" name="Picture 12"/>
          <p:cNvPicPr>
            <a:picLocks noChangeAspect="1" noChangeArrowheads="1"/>
          </p:cNvPicPr>
          <p:nvPr/>
        </p:nvPicPr>
        <p:blipFill>
          <a:blip r:embed="rId4" cstate="print"/>
          <a:srcRect r="2451"/>
          <a:stretch>
            <a:fillRect/>
          </a:stretch>
        </p:blipFill>
        <p:spPr bwMode="auto">
          <a:xfrm>
            <a:off x="4489450" y="1782763"/>
            <a:ext cx="44434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7200" y="3848100"/>
            <a:ext cx="338613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4675" y="3754438"/>
            <a:ext cx="3252788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3525" y="3779838"/>
            <a:ext cx="357346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3324225" y="1900238"/>
            <a:ext cx="658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FF0000"/>
                </a:solidFill>
              </a:rPr>
              <a:t>LSB</a:t>
            </a: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9238" y="3762375"/>
            <a:ext cx="35925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zövegdoboz 17"/>
          <p:cNvSpPr txBox="1">
            <a:spLocks noChangeArrowheads="1"/>
          </p:cNvSpPr>
          <p:nvPr/>
        </p:nvSpPr>
        <p:spPr bwMode="auto">
          <a:xfrm>
            <a:off x="3276600" y="3228975"/>
            <a:ext cx="66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FF0000"/>
                </a:solidFill>
              </a:rPr>
              <a:t>MSB</a:t>
            </a:r>
          </a:p>
        </p:txBody>
      </p:sp>
      <p:pic>
        <p:nvPicPr>
          <p:cNvPr id="22119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38913" y="3814763"/>
            <a:ext cx="68103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Iránytű">
  <a:themeElements>
    <a:clrScheme name="Iránytű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Iránytű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ránytű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ánytű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ránytű 2">
    <a:dk1>
      <a:srgbClr val="5B5D6B"/>
    </a:dk1>
    <a:lt1>
      <a:srgbClr val="FFFFFF"/>
    </a:lt1>
    <a:dk2>
      <a:srgbClr val="5A5C6C"/>
    </a:dk2>
    <a:lt2>
      <a:srgbClr val="FFFFCC"/>
    </a:lt2>
    <a:accent1>
      <a:srgbClr val="9966FF"/>
    </a:accent1>
    <a:accent2>
      <a:srgbClr val="9383B3"/>
    </a:accent2>
    <a:accent3>
      <a:srgbClr val="B5B5BA"/>
    </a:accent3>
    <a:accent4>
      <a:srgbClr val="DADADA"/>
    </a:accent4>
    <a:accent5>
      <a:srgbClr val="CAB8FF"/>
    </a:accent5>
    <a:accent6>
      <a:srgbClr val="8576A2"/>
    </a:accent6>
    <a:hlink>
      <a:srgbClr val="A3C145"/>
    </a:hlink>
    <a:folHlink>
      <a:srgbClr val="6FA9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85072</TotalTime>
  <Words>4096</Words>
  <Application>Microsoft Office PowerPoint</Application>
  <PresentationFormat>Diavetítés a képernyőre (4:3 oldalarány)</PresentationFormat>
  <Paragraphs>2859</Paragraphs>
  <Slides>103</Slides>
  <Notes>94</Notes>
  <HiddenSlides>0</HiddenSlides>
  <MMClips>3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103</vt:i4>
      </vt:variant>
    </vt:vector>
  </HeadingPairs>
  <TitlesOfParts>
    <vt:vector size="105" baseType="lpstr">
      <vt:lpstr>Iránytű</vt:lpstr>
      <vt:lpstr>Office-téma</vt:lpstr>
      <vt:lpstr>Elektronika</vt:lpstr>
      <vt:lpstr>Követelmények</vt:lpstr>
      <vt:lpstr>Alapfogalmak</vt:lpstr>
      <vt:lpstr>Legfontosabb építőelemek</vt:lpstr>
      <vt:lpstr>Legfontosabb építőelemek</vt:lpstr>
      <vt:lpstr>Áram és feszültségforrások</vt:lpstr>
      <vt:lpstr>Áram és feszültségforrások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Alapfogalmak</vt:lpstr>
      <vt:lpstr>Alapfogalmak</vt:lpstr>
      <vt:lpstr>Alapfogalmak</vt:lpstr>
      <vt:lpstr>Alapfogalmak</vt:lpstr>
      <vt:lpstr>Alapfogalmak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Passzív alkatrészek</vt:lpstr>
      <vt:lpstr>Aktív alkatrészek</vt:lpstr>
      <vt:lpstr>Aktív alkatrészek</vt:lpstr>
      <vt:lpstr>Analóg jelek erősítése</vt:lpstr>
      <vt:lpstr>Analóg jelek erősítése</vt:lpstr>
      <vt:lpstr>Analóg jelek erősítése</vt:lpstr>
      <vt:lpstr>Analóg jelek erősítése</vt:lpstr>
      <vt:lpstr>Analóg jelek erősítése</vt:lpstr>
      <vt:lpstr>Analóg jelek erősítése</vt:lpstr>
      <vt:lpstr>Analóg jelek erősítése</vt:lpstr>
      <vt:lpstr>Analóg jelek erősítése</vt:lpstr>
      <vt:lpstr>Analóg jelek erősítése</vt:lpstr>
      <vt:lpstr>Analóg jelek erősítése</vt:lpstr>
      <vt:lpstr>Analóg jelek erősítése</vt:lpstr>
      <vt:lpstr>Analóg jelek erősítése</vt:lpstr>
      <vt:lpstr>Analóg jelek erősítése</vt:lpstr>
      <vt:lpstr>Analóg jelek erősítése</vt:lpstr>
      <vt:lpstr>Analóg jelek erősítése</vt:lpstr>
      <vt:lpstr>Analóg jelek erősítése</vt:lpstr>
      <vt:lpstr>Ideális műveleti erősítő</vt:lpstr>
      <vt:lpstr>Ideális műveleti erősítő</vt:lpstr>
      <vt:lpstr>Ideális műveleti erősítő</vt:lpstr>
      <vt:lpstr>Ideális műveleti erősítő</vt:lpstr>
      <vt:lpstr>Ideális műveleti erősítő</vt:lpstr>
      <vt:lpstr>Ideális műveleti erősítő</vt:lpstr>
      <vt:lpstr>Ideális műveleti erősítő</vt:lpstr>
      <vt:lpstr>Ideális műveleti erősítő</vt:lpstr>
      <vt:lpstr>Ideális műveleti erősítő</vt:lpstr>
      <vt:lpstr>Ideális műveleti erősítő</vt:lpstr>
      <vt:lpstr>Ideális műveleti erősítő</vt:lpstr>
      <vt:lpstr>Ideális műveleti erősítő</vt:lpstr>
      <vt:lpstr>Nem ideális műveleti erősítők</vt:lpstr>
      <vt:lpstr>Nem ideális műveleti erősítők</vt:lpstr>
      <vt:lpstr>Nem ideális műveleti erősítők</vt:lpstr>
      <vt:lpstr>Nem ideális műveleti erősítők</vt:lpstr>
      <vt:lpstr>Nem ideális műveleti erősítők</vt:lpstr>
      <vt:lpstr>Nem ideális műveleti erősítő</vt:lpstr>
      <vt:lpstr>Nem ideális műveleti erősítők</vt:lpstr>
      <vt:lpstr>Nem ideális műveleti erősítők</vt:lpstr>
      <vt:lpstr>Nem ideális műveleti erősítők</vt:lpstr>
      <vt:lpstr>Elektronikus áramkörök szimulációja</vt:lpstr>
      <vt:lpstr>Műveleti erősítő kapcsolások</vt:lpstr>
      <vt:lpstr>Passzív alkatrészek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  <vt:lpstr>Műveleti erősítő kapcsolások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Pilótanélküli légi járművek navigációs berendezései</dc:title>
  <dc:creator>Turóczi Antal</dc:creator>
  <cp:lastModifiedBy>Dell_01</cp:lastModifiedBy>
  <cp:revision>962</cp:revision>
  <dcterms:created xsi:type="dcterms:W3CDTF">2005-10-31T20:19:35Z</dcterms:created>
  <dcterms:modified xsi:type="dcterms:W3CDTF">2014-09-11T11:25:17Z</dcterms:modified>
</cp:coreProperties>
</file>